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7" r:id="rId1"/>
  </p:sldMasterIdLst>
  <p:sldIdLst>
    <p:sldId id="295" r:id="rId2"/>
    <p:sldId id="296" r:id="rId3"/>
    <p:sldId id="256" r:id="rId4"/>
    <p:sldId id="259" r:id="rId5"/>
    <p:sldId id="261" r:id="rId6"/>
    <p:sldId id="260" r:id="rId7"/>
    <p:sldId id="265" r:id="rId8"/>
    <p:sldId id="292" r:id="rId9"/>
    <p:sldId id="263" r:id="rId10"/>
    <p:sldId id="291" r:id="rId11"/>
    <p:sldId id="258" r:id="rId12"/>
    <p:sldId id="266" r:id="rId13"/>
    <p:sldId id="267" r:id="rId14"/>
    <p:sldId id="268" r:id="rId15"/>
    <p:sldId id="270" r:id="rId16"/>
    <p:sldId id="271" r:id="rId17"/>
    <p:sldId id="272" r:id="rId18"/>
    <p:sldId id="273" r:id="rId19"/>
    <p:sldId id="275" r:id="rId20"/>
    <p:sldId id="264" r:id="rId21"/>
    <p:sldId id="274" r:id="rId22"/>
    <p:sldId id="303" r:id="rId23"/>
    <p:sldId id="299" r:id="rId24"/>
    <p:sldId id="300" r:id="rId25"/>
    <p:sldId id="302" r:id="rId26"/>
    <p:sldId id="301" r:id="rId27"/>
    <p:sldId id="297" r:id="rId28"/>
    <p:sldId id="298" r:id="rId29"/>
    <p:sldId id="29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48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296"/>
  </p:normalViewPr>
  <p:slideViewPr>
    <p:cSldViewPr snapToGrid="0">
      <p:cViewPr varScale="1">
        <p:scale>
          <a:sx n="114" d="100"/>
          <a:sy n="114" d="100"/>
        </p:scale>
        <p:origin x="43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E315BF-B1EA-45A6-BB7F-4F85E58A0046}"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3ED6E4B-2F91-4C02-801D-40E2ABB1AAF6}">
      <dgm:prSet/>
      <dgm:spPr/>
      <dgm:t>
        <a:bodyPr/>
        <a:lstStyle/>
        <a:p>
          <a:pPr>
            <a:defRPr cap="all"/>
          </a:pPr>
          <a:r>
            <a:rPr lang="en-US"/>
            <a:t>Heavy Metals</a:t>
          </a:r>
        </a:p>
      </dgm:t>
    </dgm:pt>
    <dgm:pt modelId="{56B1D921-87D8-4A6A-99F1-41A4AB87B406}" type="parTrans" cxnId="{E2ABBBD1-2348-4A4E-948B-A87E86B308CC}">
      <dgm:prSet/>
      <dgm:spPr/>
      <dgm:t>
        <a:bodyPr/>
        <a:lstStyle/>
        <a:p>
          <a:endParaRPr lang="en-US"/>
        </a:p>
      </dgm:t>
    </dgm:pt>
    <dgm:pt modelId="{95D8EA4F-A01E-4EA9-93EA-65494368AF9C}" type="sibTrans" cxnId="{E2ABBBD1-2348-4A4E-948B-A87E86B308CC}">
      <dgm:prSet/>
      <dgm:spPr/>
      <dgm:t>
        <a:bodyPr/>
        <a:lstStyle/>
        <a:p>
          <a:endParaRPr lang="en-US"/>
        </a:p>
      </dgm:t>
    </dgm:pt>
    <dgm:pt modelId="{C26645DE-D0BC-42DC-8114-B8582F98D30F}">
      <dgm:prSet/>
      <dgm:spPr/>
      <dgm:t>
        <a:bodyPr/>
        <a:lstStyle/>
        <a:p>
          <a:pPr>
            <a:defRPr cap="all"/>
          </a:pPr>
          <a:r>
            <a:rPr lang="en-US"/>
            <a:t>Pesticides</a:t>
          </a:r>
        </a:p>
      </dgm:t>
    </dgm:pt>
    <dgm:pt modelId="{31B970C3-E15A-4A9B-B281-20772C5DAE0F}" type="parTrans" cxnId="{C7F83991-BC97-4095-8EB9-A352992C305E}">
      <dgm:prSet/>
      <dgm:spPr/>
      <dgm:t>
        <a:bodyPr/>
        <a:lstStyle/>
        <a:p>
          <a:endParaRPr lang="en-US"/>
        </a:p>
      </dgm:t>
    </dgm:pt>
    <dgm:pt modelId="{A057193D-7225-47DA-BA8C-4886F8D3D875}" type="sibTrans" cxnId="{C7F83991-BC97-4095-8EB9-A352992C305E}">
      <dgm:prSet/>
      <dgm:spPr/>
      <dgm:t>
        <a:bodyPr/>
        <a:lstStyle/>
        <a:p>
          <a:endParaRPr lang="en-US"/>
        </a:p>
      </dgm:t>
    </dgm:pt>
    <dgm:pt modelId="{2F5504FA-83A0-41EC-81E3-8A0756DAD330}">
      <dgm:prSet/>
      <dgm:spPr/>
      <dgm:t>
        <a:bodyPr/>
        <a:lstStyle/>
        <a:p>
          <a:pPr>
            <a:defRPr cap="all"/>
          </a:pPr>
          <a:r>
            <a:rPr lang="en-US"/>
            <a:t>Industrial Chemicals</a:t>
          </a:r>
        </a:p>
      </dgm:t>
    </dgm:pt>
    <dgm:pt modelId="{1A8D59D4-3277-4BBB-8DA7-B14119F6BF0A}" type="parTrans" cxnId="{5DD119A8-7ABC-48D7-880F-C7F5F31EDD08}">
      <dgm:prSet/>
      <dgm:spPr/>
      <dgm:t>
        <a:bodyPr/>
        <a:lstStyle/>
        <a:p>
          <a:endParaRPr lang="en-US"/>
        </a:p>
      </dgm:t>
    </dgm:pt>
    <dgm:pt modelId="{7748BE59-2470-4E1A-B35E-37F91400BE09}" type="sibTrans" cxnId="{5DD119A8-7ABC-48D7-880F-C7F5F31EDD08}">
      <dgm:prSet/>
      <dgm:spPr/>
      <dgm:t>
        <a:bodyPr/>
        <a:lstStyle/>
        <a:p>
          <a:endParaRPr lang="en-US"/>
        </a:p>
      </dgm:t>
    </dgm:pt>
    <dgm:pt modelId="{1E903885-23AF-482C-8C6B-B974C8493147}">
      <dgm:prSet/>
      <dgm:spPr/>
      <dgm:t>
        <a:bodyPr/>
        <a:lstStyle/>
        <a:p>
          <a:pPr>
            <a:defRPr cap="all"/>
          </a:pPr>
          <a:r>
            <a:rPr lang="en-US"/>
            <a:t>Pathogens</a:t>
          </a:r>
        </a:p>
      </dgm:t>
    </dgm:pt>
    <dgm:pt modelId="{61E00D6F-CBE6-413B-BB0B-7805179B12B8}" type="parTrans" cxnId="{76A2146A-03FC-48E7-909B-12371B212A2A}">
      <dgm:prSet/>
      <dgm:spPr/>
      <dgm:t>
        <a:bodyPr/>
        <a:lstStyle/>
        <a:p>
          <a:endParaRPr lang="en-US"/>
        </a:p>
      </dgm:t>
    </dgm:pt>
    <dgm:pt modelId="{1C435A00-02C0-4F5D-8EB9-417EBA955CDB}" type="sibTrans" cxnId="{76A2146A-03FC-48E7-909B-12371B212A2A}">
      <dgm:prSet/>
      <dgm:spPr/>
      <dgm:t>
        <a:bodyPr/>
        <a:lstStyle/>
        <a:p>
          <a:endParaRPr lang="en-US"/>
        </a:p>
      </dgm:t>
    </dgm:pt>
    <dgm:pt modelId="{9504DACA-EDF5-4478-B05E-7D5834CDC725}" type="pres">
      <dgm:prSet presAssocID="{F0E315BF-B1EA-45A6-BB7F-4F85E58A0046}" presName="root" presStyleCnt="0">
        <dgm:presLayoutVars>
          <dgm:dir/>
          <dgm:resizeHandles val="exact"/>
        </dgm:presLayoutVars>
      </dgm:prSet>
      <dgm:spPr/>
    </dgm:pt>
    <dgm:pt modelId="{D20D1CE4-E6A3-41A9-9BA3-FA1CF1EDD7F4}" type="pres">
      <dgm:prSet presAssocID="{93ED6E4B-2F91-4C02-801D-40E2ABB1AAF6}" presName="compNode" presStyleCnt="0"/>
      <dgm:spPr/>
    </dgm:pt>
    <dgm:pt modelId="{613F69F0-3E28-4AF7-99AF-07217C64B82B}" type="pres">
      <dgm:prSet presAssocID="{93ED6E4B-2F91-4C02-801D-40E2ABB1AAF6}" presName="iconBgRect" presStyleLbl="bgShp" presStyleIdx="0" presStyleCnt="4"/>
      <dgm:spPr/>
    </dgm:pt>
    <dgm:pt modelId="{CFCA22E2-0D28-47C8-B571-17F9527FDD3F}" type="pres">
      <dgm:prSet presAssocID="{93ED6E4B-2F91-4C02-801D-40E2ABB1AAF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ning Tools"/>
        </a:ext>
      </dgm:extLst>
    </dgm:pt>
    <dgm:pt modelId="{59EDBD21-7262-4C04-A3DF-9A6D1A911652}" type="pres">
      <dgm:prSet presAssocID="{93ED6E4B-2F91-4C02-801D-40E2ABB1AAF6}" presName="spaceRect" presStyleCnt="0"/>
      <dgm:spPr/>
    </dgm:pt>
    <dgm:pt modelId="{1962F065-8FDB-4990-A2FD-8108D2E173A7}" type="pres">
      <dgm:prSet presAssocID="{93ED6E4B-2F91-4C02-801D-40E2ABB1AAF6}" presName="textRect" presStyleLbl="revTx" presStyleIdx="0" presStyleCnt="4">
        <dgm:presLayoutVars>
          <dgm:chMax val="1"/>
          <dgm:chPref val="1"/>
        </dgm:presLayoutVars>
      </dgm:prSet>
      <dgm:spPr/>
    </dgm:pt>
    <dgm:pt modelId="{2683F87E-6845-439C-B647-563489224039}" type="pres">
      <dgm:prSet presAssocID="{95D8EA4F-A01E-4EA9-93EA-65494368AF9C}" presName="sibTrans" presStyleCnt="0"/>
      <dgm:spPr/>
    </dgm:pt>
    <dgm:pt modelId="{D31332C5-FBE4-4B13-87F4-0719C4F31CCE}" type="pres">
      <dgm:prSet presAssocID="{C26645DE-D0BC-42DC-8114-B8582F98D30F}" presName="compNode" presStyleCnt="0"/>
      <dgm:spPr/>
    </dgm:pt>
    <dgm:pt modelId="{F2AA1EA0-A6A4-4926-8661-B5FCE09919D3}" type="pres">
      <dgm:prSet presAssocID="{C26645DE-D0BC-42DC-8114-B8582F98D30F}" presName="iconBgRect" presStyleLbl="bgShp" presStyleIdx="1" presStyleCnt="4"/>
      <dgm:spPr/>
    </dgm:pt>
    <dgm:pt modelId="{4C5DD365-0F52-41AE-80DB-BA18F1BF539A}" type="pres">
      <dgm:prSet presAssocID="{C26645DE-D0BC-42DC-8114-B8582F98D30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g spray"/>
        </a:ext>
      </dgm:extLst>
    </dgm:pt>
    <dgm:pt modelId="{98F35F2C-BBEA-4B85-BD56-F81046F1352F}" type="pres">
      <dgm:prSet presAssocID="{C26645DE-D0BC-42DC-8114-B8582F98D30F}" presName="spaceRect" presStyleCnt="0"/>
      <dgm:spPr/>
    </dgm:pt>
    <dgm:pt modelId="{88940F9A-ECEA-44C0-ACBF-3021F9AB5341}" type="pres">
      <dgm:prSet presAssocID="{C26645DE-D0BC-42DC-8114-B8582F98D30F}" presName="textRect" presStyleLbl="revTx" presStyleIdx="1" presStyleCnt="4">
        <dgm:presLayoutVars>
          <dgm:chMax val="1"/>
          <dgm:chPref val="1"/>
        </dgm:presLayoutVars>
      </dgm:prSet>
      <dgm:spPr/>
    </dgm:pt>
    <dgm:pt modelId="{09786C7C-FB5C-4D09-95A0-8BB583D06ACE}" type="pres">
      <dgm:prSet presAssocID="{A057193D-7225-47DA-BA8C-4886F8D3D875}" presName="sibTrans" presStyleCnt="0"/>
      <dgm:spPr/>
    </dgm:pt>
    <dgm:pt modelId="{AB78A4C0-0DEF-4CC0-AA9C-37400DB20AB1}" type="pres">
      <dgm:prSet presAssocID="{2F5504FA-83A0-41EC-81E3-8A0756DAD330}" presName="compNode" presStyleCnt="0"/>
      <dgm:spPr/>
    </dgm:pt>
    <dgm:pt modelId="{444F7800-F1F4-4FE4-9C85-E41664D22470}" type="pres">
      <dgm:prSet presAssocID="{2F5504FA-83A0-41EC-81E3-8A0756DAD330}" presName="iconBgRect" presStyleLbl="bgShp" presStyleIdx="2" presStyleCnt="4"/>
      <dgm:spPr/>
    </dgm:pt>
    <dgm:pt modelId="{455AA9E2-0549-4343-85BC-A84CACD22E84}" type="pres">
      <dgm:prSet presAssocID="{2F5504FA-83A0-41EC-81E3-8A0756DAD33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ask"/>
        </a:ext>
      </dgm:extLst>
    </dgm:pt>
    <dgm:pt modelId="{4617DE20-D9E8-4C21-80CB-DBF538BA4538}" type="pres">
      <dgm:prSet presAssocID="{2F5504FA-83A0-41EC-81E3-8A0756DAD330}" presName="spaceRect" presStyleCnt="0"/>
      <dgm:spPr/>
    </dgm:pt>
    <dgm:pt modelId="{184D7E5A-4574-4E76-8BCF-50EAD6C8C089}" type="pres">
      <dgm:prSet presAssocID="{2F5504FA-83A0-41EC-81E3-8A0756DAD330}" presName="textRect" presStyleLbl="revTx" presStyleIdx="2" presStyleCnt="4">
        <dgm:presLayoutVars>
          <dgm:chMax val="1"/>
          <dgm:chPref val="1"/>
        </dgm:presLayoutVars>
      </dgm:prSet>
      <dgm:spPr/>
    </dgm:pt>
    <dgm:pt modelId="{985DE0E3-2A9C-4B11-8E33-345DBD33F4E5}" type="pres">
      <dgm:prSet presAssocID="{7748BE59-2470-4E1A-B35E-37F91400BE09}" presName="sibTrans" presStyleCnt="0"/>
      <dgm:spPr/>
    </dgm:pt>
    <dgm:pt modelId="{52C2FFF3-3CD1-4827-ADE4-F714EB00188C}" type="pres">
      <dgm:prSet presAssocID="{1E903885-23AF-482C-8C6B-B974C8493147}" presName="compNode" presStyleCnt="0"/>
      <dgm:spPr/>
    </dgm:pt>
    <dgm:pt modelId="{284B7217-F8F3-4BEB-8CF8-CD66FFFE1C9C}" type="pres">
      <dgm:prSet presAssocID="{1E903885-23AF-482C-8C6B-B974C8493147}" presName="iconBgRect" presStyleLbl="bgShp" presStyleIdx="3" presStyleCnt="4"/>
      <dgm:spPr/>
    </dgm:pt>
    <dgm:pt modelId="{8834B842-F4B0-43FE-99B3-A2E9E1F028B5}" type="pres">
      <dgm:prSet presAssocID="{1E903885-23AF-482C-8C6B-B974C849314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edle"/>
        </a:ext>
      </dgm:extLst>
    </dgm:pt>
    <dgm:pt modelId="{E141B8F9-2539-496D-A8AA-A4390C457844}" type="pres">
      <dgm:prSet presAssocID="{1E903885-23AF-482C-8C6B-B974C8493147}" presName="spaceRect" presStyleCnt="0"/>
      <dgm:spPr/>
    </dgm:pt>
    <dgm:pt modelId="{F2B626BA-6BC7-42B9-89E0-0E57CA53815B}" type="pres">
      <dgm:prSet presAssocID="{1E903885-23AF-482C-8C6B-B974C8493147}" presName="textRect" presStyleLbl="revTx" presStyleIdx="3" presStyleCnt="4">
        <dgm:presLayoutVars>
          <dgm:chMax val="1"/>
          <dgm:chPref val="1"/>
        </dgm:presLayoutVars>
      </dgm:prSet>
      <dgm:spPr/>
    </dgm:pt>
  </dgm:ptLst>
  <dgm:cxnLst>
    <dgm:cxn modelId="{E6E8C818-F24F-4B49-ACB8-DFF279C364FD}" type="presOf" srcId="{2F5504FA-83A0-41EC-81E3-8A0756DAD330}" destId="{184D7E5A-4574-4E76-8BCF-50EAD6C8C089}" srcOrd="0" destOrd="0" presId="urn:microsoft.com/office/officeart/2018/5/layout/IconCircleLabelList"/>
    <dgm:cxn modelId="{34098A35-2482-48BF-98E1-9C9A02D355DE}" type="presOf" srcId="{1E903885-23AF-482C-8C6B-B974C8493147}" destId="{F2B626BA-6BC7-42B9-89E0-0E57CA53815B}" srcOrd="0" destOrd="0" presId="urn:microsoft.com/office/officeart/2018/5/layout/IconCircleLabelList"/>
    <dgm:cxn modelId="{76A2146A-03FC-48E7-909B-12371B212A2A}" srcId="{F0E315BF-B1EA-45A6-BB7F-4F85E58A0046}" destId="{1E903885-23AF-482C-8C6B-B974C8493147}" srcOrd="3" destOrd="0" parTransId="{61E00D6F-CBE6-413B-BB0B-7805179B12B8}" sibTransId="{1C435A00-02C0-4F5D-8EB9-417EBA955CDB}"/>
    <dgm:cxn modelId="{3A460977-E660-42CD-9A03-840AC5171534}" type="presOf" srcId="{93ED6E4B-2F91-4C02-801D-40E2ABB1AAF6}" destId="{1962F065-8FDB-4990-A2FD-8108D2E173A7}" srcOrd="0" destOrd="0" presId="urn:microsoft.com/office/officeart/2018/5/layout/IconCircleLabelList"/>
    <dgm:cxn modelId="{34951F81-03DD-4859-BEFD-E1588DE5A5FD}" type="presOf" srcId="{F0E315BF-B1EA-45A6-BB7F-4F85E58A0046}" destId="{9504DACA-EDF5-4478-B05E-7D5834CDC725}" srcOrd="0" destOrd="0" presId="urn:microsoft.com/office/officeart/2018/5/layout/IconCircleLabelList"/>
    <dgm:cxn modelId="{16DC668C-00C0-482E-9B8C-7557FD1855E9}" type="presOf" srcId="{C26645DE-D0BC-42DC-8114-B8582F98D30F}" destId="{88940F9A-ECEA-44C0-ACBF-3021F9AB5341}" srcOrd="0" destOrd="0" presId="urn:microsoft.com/office/officeart/2018/5/layout/IconCircleLabelList"/>
    <dgm:cxn modelId="{C7F83991-BC97-4095-8EB9-A352992C305E}" srcId="{F0E315BF-B1EA-45A6-BB7F-4F85E58A0046}" destId="{C26645DE-D0BC-42DC-8114-B8582F98D30F}" srcOrd="1" destOrd="0" parTransId="{31B970C3-E15A-4A9B-B281-20772C5DAE0F}" sibTransId="{A057193D-7225-47DA-BA8C-4886F8D3D875}"/>
    <dgm:cxn modelId="{5DD119A8-7ABC-48D7-880F-C7F5F31EDD08}" srcId="{F0E315BF-B1EA-45A6-BB7F-4F85E58A0046}" destId="{2F5504FA-83A0-41EC-81E3-8A0756DAD330}" srcOrd="2" destOrd="0" parTransId="{1A8D59D4-3277-4BBB-8DA7-B14119F6BF0A}" sibTransId="{7748BE59-2470-4E1A-B35E-37F91400BE09}"/>
    <dgm:cxn modelId="{E2ABBBD1-2348-4A4E-948B-A87E86B308CC}" srcId="{F0E315BF-B1EA-45A6-BB7F-4F85E58A0046}" destId="{93ED6E4B-2F91-4C02-801D-40E2ABB1AAF6}" srcOrd="0" destOrd="0" parTransId="{56B1D921-87D8-4A6A-99F1-41A4AB87B406}" sibTransId="{95D8EA4F-A01E-4EA9-93EA-65494368AF9C}"/>
    <dgm:cxn modelId="{704DDD59-BB01-4252-80A4-522B89ABA635}" type="presParOf" srcId="{9504DACA-EDF5-4478-B05E-7D5834CDC725}" destId="{D20D1CE4-E6A3-41A9-9BA3-FA1CF1EDD7F4}" srcOrd="0" destOrd="0" presId="urn:microsoft.com/office/officeart/2018/5/layout/IconCircleLabelList"/>
    <dgm:cxn modelId="{814BC65F-2583-49DB-AABF-BD95C0193A45}" type="presParOf" srcId="{D20D1CE4-E6A3-41A9-9BA3-FA1CF1EDD7F4}" destId="{613F69F0-3E28-4AF7-99AF-07217C64B82B}" srcOrd="0" destOrd="0" presId="urn:microsoft.com/office/officeart/2018/5/layout/IconCircleLabelList"/>
    <dgm:cxn modelId="{6F46B511-8193-4F27-AB0B-8E2C1A8C9E9E}" type="presParOf" srcId="{D20D1CE4-E6A3-41A9-9BA3-FA1CF1EDD7F4}" destId="{CFCA22E2-0D28-47C8-B571-17F9527FDD3F}" srcOrd="1" destOrd="0" presId="urn:microsoft.com/office/officeart/2018/5/layout/IconCircleLabelList"/>
    <dgm:cxn modelId="{42E09BFC-4CE1-4706-8B53-B2D7331AF402}" type="presParOf" srcId="{D20D1CE4-E6A3-41A9-9BA3-FA1CF1EDD7F4}" destId="{59EDBD21-7262-4C04-A3DF-9A6D1A911652}" srcOrd="2" destOrd="0" presId="urn:microsoft.com/office/officeart/2018/5/layout/IconCircleLabelList"/>
    <dgm:cxn modelId="{C9F5CA0D-69E7-41CE-B053-43EBFCBDDB28}" type="presParOf" srcId="{D20D1CE4-E6A3-41A9-9BA3-FA1CF1EDD7F4}" destId="{1962F065-8FDB-4990-A2FD-8108D2E173A7}" srcOrd="3" destOrd="0" presId="urn:microsoft.com/office/officeart/2018/5/layout/IconCircleLabelList"/>
    <dgm:cxn modelId="{9F700739-DB60-4A2A-A99E-8963ABE613B8}" type="presParOf" srcId="{9504DACA-EDF5-4478-B05E-7D5834CDC725}" destId="{2683F87E-6845-439C-B647-563489224039}" srcOrd="1" destOrd="0" presId="urn:microsoft.com/office/officeart/2018/5/layout/IconCircleLabelList"/>
    <dgm:cxn modelId="{FADC3FDB-16AB-45A9-B54F-BEDFDBBCA979}" type="presParOf" srcId="{9504DACA-EDF5-4478-B05E-7D5834CDC725}" destId="{D31332C5-FBE4-4B13-87F4-0719C4F31CCE}" srcOrd="2" destOrd="0" presId="urn:microsoft.com/office/officeart/2018/5/layout/IconCircleLabelList"/>
    <dgm:cxn modelId="{26ACFCF4-0E47-4D8C-A317-62CB55833AAD}" type="presParOf" srcId="{D31332C5-FBE4-4B13-87F4-0719C4F31CCE}" destId="{F2AA1EA0-A6A4-4926-8661-B5FCE09919D3}" srcOrd="0" destOrd="0" presId="urn:microsoft.com/office/officeart/2018/5/layout/IconCircleLabelList"/>
    <dgm:cxn modelId="{0C27BC80-867E-4233-840F-88FBA5823332}" type="presParOf" srcId="{D31332C5-FBE4-4B13-87F4-0719C4F31CCE}" destId="{4C5DD365-0F52-41AE-80DB-BA18F1BF539A}" srcOrd="1" destOrd="0" presId="urn:microsoft.com/office/officeart/2018/5/layout/IconCircleLabelList"/>
    <dgm:cxn modelId="{A5DE8783-4349-4408-8890-F8BB2CED8AFE}" type="presParOf" srcId="{D31332C5-FBE4-4B13-87F4-0719C4F31CCE}" destId="{98F35F2C-BBEA-4B85-BD56-F81046F1352F}" srcOrd="2" destOrd="0" presId="urn:microsoft.com/office/officeart/2018/5/layout/IconCircleLabelList"/>
    <dgm:cxn modelId="{434D22D4-28B2-4869-8793-24D2756A4F51}" type="presParOf" srcId="{D31332C5-FBE4-4B13-87F4-0719C4F31CCE}" destId="{88940F9A-ECEA-44C0-ACBF-3021F9AB5341}" srcOrd="3" destOrd="0" presId="urn:microsoft.com/office/officeart/2018/5/layout/IconCircleLabelList"/>
    <dgm:cxn modelId="{9690EAE3-1B00-482F-87A1-4376FD26E2A4}" type="presParOf" srcId="{9504DACA-EDF5-4478-B05E-7D5834CDC725}" destId="{09786C7C-FB5C-4D09-95A0-8BB583D06ACE}" srcOrd="3" destOrd="0" presId="urn:microsoft.com/office/officeart/2018/5/layout/IconCircleLabelList"/>
    <dgm:cxn modelId="{BFDA1D97-9B81-4B57-97CB-BA1A5A48F29C}" type="presParOf" srcId="{9504DACA-EDF5-4478-B05E-7D5834CDC725}" destId="{AB78A4C0-0DEF-4CC0-AA9C-37400DB20AB1}" srcOrd="4" destOrd="0" presId="urn:microsoft.com/office/officeart/2018/5/layout/IconCircleLabelList"/>
    <dgm:cxn modelId="{990ADB4B-B562-46BA-A483-00158729FA8A}" type="presParOf" srcId="{AB78A4C0-0DEF-4CC0-AA9C-37400DB20AB1}" destId="{444F7800-F1F4-4FE4-9C85-E41664D22470}" srcOrd="0" destOrd="0" presId="urn:microsoft.com/office/officeart/2018/5/layout/IconCircleLabelList"/>
    <dgm:cxn modelId="{0CC68D2F-3005-4E67-8C95-6D4CAF430FFC}" type="presParOf" srcId="{AB78A4C0-0DEF-4CC0-AA9C-37400DB20AB1}" destId="{455AA9E2-0549-4343-85BC-A84CACD22E84}" srcOrd="1" destOrd="0" presId="urn:microsoft.com/office/officeart/2018/5/layout/IconCircleLabelList"/>
    <dgm:cxn modelId="{275F1FF4-50F7-4091-930C-47485587227E}" type="presParOf" srcId="{AB78A4C0-0DEF-4CC0-AA9C-37400DB20AB1}" destId="{4617DE20-D9E8-4C21-80CB-DBF538BA4538}" srcOrd="2" destOrd="0" presId="urn:microsoft.com/office/officeart/2018/5/layout/IconCircleLabelList"/>
    <dgm:cxn modelId="{9EAC8FA7-ED80-464A-B0B8-5710FC31449F}" type="presParOf" srcId="{AB78A4C0-0DEF-4CC0-AA9C-37400DB20AB1}" destId="{184D7E5A-4574-4E76-8BCF-50EAD6C8C089}" srcOrd="3" destOrd="0" presId="urn:microsoft.com/office/officeart/2018/5/layout/IconCircleLabelList"/>
    <dgm:cxn modelId="{7E1A233A-1C69-4AD6-BBAB-3D56B051EA0F}" type="presParOf" srcId="{9504DACA-EDF5-4478-B05E-7D5834CDC725}" destId="{985DE0E3-2A9C-4B11-8E33-345DBD33F4E5}" srcOrd="5" destOrd="0" presId="urn:microsoft.com/office/officeart/2018/5/layout/IconCircleLabelList"/>
    <dgm:cxn modelId="{67B3D749-8A5E-40A2-8932-EF75E9C89E52}" type="presParOf" srcId="{9504DACA-EDF5-4478-B05E-7D5834CDC725}" destId="{52C2FFF3-3CD1-4827-ADE4-F714EB00188C}" srcOrd="6" destOrd="0" presId="urn:microsoft.com/office/officeart/2018/5/layout/IconCircleLabelList"/>
    <dgm:cxn modelId="{7E24E869-E89D-44FB-8A4E-1DEF403D8B9C}" type="presParOf" srcId="{52C2FFF3-3CD1-4827-ADE4-F714EB00188C}" destId="{284B7217-F8F3-4BEB-8CF8-CD66FFFE1C9C}" srcOrd="0" destOrd="0" presId="urn:microsoft.com/office/officeart/2018/5/layout/IconCircleLabelList"/>
    <dgm:cxn modelId="{2D395079-7AD2-4643-B126-255D691459DA}" type="presParOf" srcId="{52C2FFF3-3CD1-4827-ADE4-F714EB00188C}" destId="{8834B842-F4B0-43FE-99B3-A2E9E1F028B5}" srcOrd="1" destOrd="0" presId="urn:microsoft.com/office/officeart/2018/5/layout/IconCircleLabelList"/>
    <dgm:cxn modelId="{BDF4CEDB-69BA-46CF-80D6-945CB04956A0}" type="presParOf" srcId="{52C2FFF3-3CD1-4827-ADE4-F714EB00188C}" destId="{E141B8F9-2539-496D-A8AA-A4390C457844}" srcOrd="2" destOrd="0" presId="urn:microsoft.com/office/officeart/2018/5/layout/IconCircleLabelList"/>
    <dgm:cxn modelId="{E4CBF54E-678E-4123-B8AE-E52C0A66920E}" type="presParOf" srcId="{52C2FFF3-3CD1-4827-ADE4-F714EB00188C}" destId="{F2B626BA-6BC7-42B9-89E0-0E57CA53815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E315BF-B1EA-45A6-BB7F-4F85E58A0046}"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3ED6E4B-2F91-4C02-801D-40E2ABB1AAF6}">
      <dgm:prSet/>
      <dgm:spPr/>
      <dgm:t>
        <a:bodyPr/>
        <a:lstStyle/>
        <a:p>
          <a:pPr>
            <a:defRPr cap="all"/>
          </a:pPr>
          <a:r>
            <a:rPr lang="en-US" dirty="0"/>
            <a:t>Check for Food Ingredients </a:t>
          </a:r>
        </a:p>
      </dgm:t>
    </dgm:pt>
    <dgm:pt modelId="{56B1D921-87D8-4A6A-99F1-41A4AB87B406}" type="parTrans" cxnId="{E2ABBBD1-2348-4A4E-948B-A87E86B308CC}">
      <dgm:prSet/>
      <dgm:spPr/>
      <dgm:t>
        <a:bodyPr/>
        <a:lstStyle/>
        <a:p>
          <a:endParaRPr lang="en-US"/>
        </a:p>
      </dgm:t>
    </dgm:pt>
    <dgm:pt modelId="{95D8EA4F-A01E-4EA9-93EA-65494368AF9C}" type="sibTrans" cxnId="{E2ABBBD1-2348-4A4E-948B-A87E86B308CC}">
      <dgm:prSet/>
      <dgm:spPr/>
      <dgm:t>
        <a:bodyPr/>
        <a:lstStyle/>
        <a:p>
          <a:endParaRPr lang="en-US"/>
        </a:p>
      </dgm:t>
    </dgm:pt>
    <dgm:pt modelId="{C26645DE-D0BC-42DC-8114-B8582F98D30F}">
      <dgm:prSet custT="1"/>
      <dgm:spPr/>
      <dgm:t>
        <a:bodyPr/>
        <a:lstStyle/>
        <a:p>
          <a:pPr>
            <a:defRPr cap="all"/>
          </a:pPr>
          <a:r>
            <a:rPr lang="en-US" sz="2100" dirty="0"/>
            <a:t> Water </a:t>
          </a:r>
          <a:br>
            <a:rPr lang="en-US" sz="2100" dirty="0"/>
          </a:br>
          <a:r>
            <a:rPr lang="en-US" sz="1000" dirty="0"/>
            <a:t>not sodas </a:t>
          </a:r>
        </a:p>
      </dgm:t>
    </dgm:pt>
    <dgm:pt modelId="{31B970C3-E15A-4A9B-B281-20772C5DAE0F}" type="parTrans" cxnId="{C7F83991-BC97-4095-8EB9-A352992C305E}">
      <dgm:prSet/>
      <dgm:spPr/>
      <dgm:t>
        <a:bodyPr/>
        <a:lstStyle/>
        <a:p>
          <a:endParaRPr lang="en-US"/>
        </a:p>
      </dgm:t>
    </dgm:pt>
    <dgm:pt modelId="{A057193D-7225-47DA-BA8C-4886F8D3D875}" type="sibTrans" cxnId="{C7F83991-BC97-4095-8EB9-A352992C305E}">
      <dgm:prSet/>
      <dgm:spPr/>
      <dgm:t>
        <a:bodyPr/>
        <a:lstStyle/>
        <a:p>
          <a:endParaRPr lang="en-US"/>
        </a:p>
      </dgm:t>
    </dgm:pt>
    <dgm:pt modelId="{2F5504FA-83A0-41EC-81E3-8A0756DAD330}">
      <dgm:prSet custT="1"/>
      <dgm:spPr/>
      <dgm:t>
        <a:bodyPr/>
        <a:lstStyle/>
        <a:p>
          <a:pPr>
            <a:defRPr cap="all"/>
          </a:pPr>
          <a:r>
            <a:rPr lang="en-US" sz="2100" dirty="0"/>
            <a:t>Create a Non-toxic Home</a:t>
          </a:r>
          <a:br>
            <a:rPr lang="en-US" sz="2100" dirty="0"/>
          </a:br>
          <a:r>
            <a:rPr lang="en-US" sz="1000" dirty="0"/>
            <a:t>Laundry &amp; Fragrances</a:t>
          </a:r>
          <a:r>
            <a:rPr lang="en-US" sz="2100" dirty="0"/>
            <a:t> </a:t>
          </a:r>
        </a:p>
      </dgm:t>
    </dgm:pt>
    <dgm:pt modelId="{1A8D59D4-3277-4BBB-8DA7-B14119F6BF0A}" type="parTrans" cxnId="{5DD119A8-7ABC-48D7-880F-C7F5F31EDD08}">
      <dgm:prSet/>
      <dgm:spPr/>
      <dgm:t>
        <a:bodyPr/>
        <a:lstStyle/>
        <a:p>
          <a:endParaRPr lang="en-US"/>
        </a:p>
      </dgm:t>
    </dgm:pt>
    <dgm:pt modelId="{7748BE59-2470-4E1A-B35E-37F91400BE09}" type="sibTrans" cxnId="{5DD119A8-7ABC-48D7-880F-C7F5F31EDD08}">
      <dgm:prSet/>
      <dgm:spPr/>
      <dgm:t>
        <a:bodyPr/>
        <a:lstStyle/>
        <a:p>
          <a:endParaRPr lang="en-US"/>
        </a:p>
      </dgm:t>
    </dgm:pt>
    <dgm:pt modelId="{1E903885-23AF-482C-8C6B-B974C8493147}">
      <dgm:prSet/>
      <dgm:spPr/>
      <dgm:t>
        <a:bodyPr/>
        <a:lstStyle/>
        <a:p>
          <a:pPr>
            <a:defRPr cap="all"/>
          </a:pPr>
          <a:r>
            <a:rPr lang="en-US" dirty="0"/>
            <a:t>Only safe ingredients on the skin </a:t>
          </a:r>
        </a:p>
      </dgm:t>
    </dgm:pt>
    <dgm:pt modelId="{61E00D6F-CBE6-413B-BB0B-7805179B12B8}" type="parTrans" cxnId="{76A2146A-03FC-48E7-909B-12371B212A2A}">
      <dgm:prSet/>
      <dgm:spPr/>
      <dgm:t>
        <a:bodyPr/>
        <a:lstStyle/>
        <a:p>
          <a:endParaRPr lang="en-US"/>
        </a:p>
      </dgm:t>
    </dgm:pt>
    <dgm:pt modelId="{1C435A00-02C0-4F5D-8EB9-417EBA955CDB}" type="sibTrans" cxnId="{76A2146A-03FC-48E7-909B-12371B212A2A}">
      <dgm:prSet/>
      <dgm:spPr/>
      <dgm:t>
        <a:bodyPr/>
        <a:lstStyle/>
        <a:p>
          <a:endParaRPr lang="en-US"/>
        </a:p>
      </dgm:t>
    </dgm:pt>
    <dgm:pt modelId="{9504DACA-EDF5-4478-B05E-7D5834CDC725}" type="pres">
      <dgm:prSet presAssocID="{F0E315BF-B1EA-45A6-BB7F-4F85E58A0046}" presName="root" presStyleCnt="0">
        <dgm:presLayoutVars>
          <dgm:dir/>
          <dgm:resizeHandles val="exact"/>
        </dgm:presLayoutVars>
      </dgm:prSet>
      <dgm:spPr/>
    </dgm:pt>
    <dgm:pt modelId="{D20D1CE4-E6A3-41A9-9BA3-FA1CF1EDD7F4}" type="pres">
      <dgm:prSet presAssocID="{93ED6E4B-2F91-4C02-801D-40E2ABB1AAF6}" presName="compNode" presStyleCnt="0"/>
      <dgm:spPr/>
    </dgm:pt>
    <dgm:pt modelId="{613F69F0-3E28-4AF7-99AF-07217C64B82B}" type="pres">
      <dgm:prSet presAssocID="{93ED6E4B-2F91-4C02-801D-40E2ABB1AAF6}" presName="iconBgRect" presStyleLbl="bgShp" presStyleIdx="0" presStyleCnt="4"/>
      <dgm:spPr/>
    </dgm:pt>
    <dgm:pt modelId="{CFCA22E2-0D28-47C8-B571-17F9527FDD3F}" type="pres">
      <dgm:prSet presAssocID="{93ED6E4B-2F91-4C02-801D-40E2ABB1AAF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ning Tools"/>
        </a:ext>
      </dgm:extLst>
    </dgm:pt>
    <dgm:pt modelId="{59EDBD21-7262-4C04-A3DF-9A6D1A911652}" type="pres">
      <dgm:prSet presAssocID="{93ED6E4B-2F91-4C02-801D-40E2ABB1AAF6}" presName="spaceRect" presStyleCnt="0"/>
      <dgm:spPr/>
    </dgm:pt>
    <dgm:pt modelId="{1962F065-8FDB-4990-A2FD-8108D2E173A7}" type="pres">
      <dgm:prSet presAssocID="{93ED6E4B-2F91-4C02-801D-40E2ABB1AAF6}" presName="textRect" presStyleLbl="revTx" presStyleIdx="0" presStyleCnt="4">
        <dgm:presLayoutVars>
          <dgm:chMax val="1"/>
          <dgm:chPref val="1"/>
        </dgm:presLayoutVars>
      </dgm:prSet>
      <dgm:spPr/>
    </dgm:pt>
    <dgm:pt modelId="{2683F87E-6845-439C-B647-563489224039}" type="pres">
      <dgm:prSet presAssocID="{95D8EA4F-A01E-4EA9-93EA-65494368AF9C}" presName="sibTrans" presStyleCnt="0"/>
      <dgm:spPr/>
    </dgm:pt>
    <dgm:pt modelId="{D31332C5-FBE4-4B13-87F4-0719C4F31CCE}" type="pres">
      <dgm:prSet presAssocID="{C26645DE-D0BC-42DC-8114-B8582F98D30F}" presName="compNode" presStyleCnt="0"/>
      <dgm:spPr/>
    </dgm:pt>
    <dgm:pt modelId="{F2AA1EA0-A6A4-4926-8661-B5FCE09919D3}" type="pres">
      <dgm:prSet presAssocID="{C26645DE-D0BC-42DC-8114-B8582F98D30F}" presName="iconBgRect" presStyleLbl="bgShp" presStyleIdx="1" presStyleCnt="4"/>
      <dgm:spPr/>
    </dgm:pt>
    <dgm:pt modelId="{4C5DD365-0F52-41AE-80DB-BA18F1BF539A}" type="pres">
      <dgm:prSet presAssocID="{C26645DE-D0BC-42DC-8114-B8582F98D30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g spray"/>
        </a:ext>
      </dgm:extLst>
    </dgm:pt>
    <dgm:pt modelId="{98F35F2C-BBEA-4B85-BD56-F81046F1352F}" type="pres">
      <dgm:prSet presAssocID="{C26645DE-D0BC-42DC-8114-B8582F98D30F}" presName="spaceRect" presStyleCnt="0"/>
      <dgm:spPr/>
    </dgm:pt>
    <dgm:pt modelId="{88940F9A-ECEA-44C0-ACBF-3021F9AB5341}" type="pres">
      <dgm:prSet presAssocID="{C26645DE-D0BC-42DC-8114-B8582F98D30F}" presName="textRect" presStyleLbl="revTx" presStyleIdx="1" presStyleCnt="4">
        <dgm:presLayoutVars>
          <dgm:chMax val="1"/>
          <dgm:chPref val="1"/>
        </dgm:presLayoutVars>
      </dgm:prSet>
      <dgm:spPr/>
    </dgm:pt>
    <dgm:pt modelId="{09786C7C-FB5C-4D09-95A0-8BB583D06ACE}" type="pres">
      <dgm:prSet presAssocID="{A057193D-7225-47DA-BA8C-4886F8D3D875}" presName="sibTrans" presStyleCnt="0"/>
      <dgm:spPr/>
    </dgm:pt>
    <dgm:pt modelId="{AB78A4C0-0DEF-4CC0-AA9C-37400DB20AB1}" type="pres">
      <dgm:prSet presAssocID="{2F5504FA-83A0-41EC-81E3-8A0756DAD330}" presName="compNode" presStyleCnt="0"/>
      <dgm:spPr/>
    </dgm:pt>
    <dgm:pt modelId="{444F7800-F1F4-4FE4-9C85-E41664D22470}" type="pres">
      <dgm:prSet presAssocID="{2F5504FA-83A0-41EC-81E3-8A0756DAD330}" presName="iconBgRect" presStyleLbl="bgShp" presStyleIdx="2" presStyleCnt="4"/>
      <dgm:spPr/>
    </dgm:pt>
    <dgm:pt modelId="{455AA9E2-0549-4343-85BC-A84CACD22E84}" type="pres">
      <dgm:prSet presAssocID="{2F5504FA-83A0-41EC-81E3-8A0756DAD33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ask"/>
        </a:ext>
      </dgm:extLst>
    </dgm:pt>
    <dgm:pt modelId="{4617DE20-D9E8-4C21-80CB-DBF538BA4538}" type="pres">
      <dgm:prSet presAssocID="{2F5504FA-83A0-41EC-81E3-8A0756DAD330}" presName="spaceRect" presStyleCnt="0"/>
      <dgm:spPr/>
    </dgm:pt>
    <dgm:pt modelId="{184D7E5A-4574-4E76-8BCF-50EAD6C8C089}" type="pres">
      <dgm:prSet presAssocID="{2F5504FA-83A0-41EC-81E3-8A0756DAD330}" presName="textRect" presStyleLbl="revTx" presStyleIdx="2" presStyleCnt="4">
        <dgm:presLayoutVars>
          <dgm:chMax val="1"/>
          <dgm:chPref val="1"/>
        </dgm:presLayoutVars>
      </dgm:prSet>
      <dgm:spPr/>
    </dgm:pt>
    <dgm:pt modelId="{985DE0E3-2A9C-4B11-8E33-345DBD33F4E5}" type="pres">
      <dgm:prSet presAssocID="{7748BE59-2470-4E1A-B35E-37F91400BE09}" presName="sibTrans" presStyleCnt="0"/>
      <dgm:spPr/>
    </dgm:pt>
    <dgm:pt modelId="{52C2FFF3-3CD1-4827-ADE4-F714EB00188C}" type="pres">
      <dgm:prSet presAssocID="{1E903885-23AF-482C-8C6B-B974C8493147}" presName="compNode" presStyleCnt="0"/>
      <dgm:spPr/>
    </dgm:pt>
    <dgm:pt modelId="{284B7217-F8F3-4BEB-8CF8-CD66FFFE1C9C}" type="pres">
      <dgm:prSet presAssocID="{1E903885-23AF-482C-8C6B-B974C8493147}" presName="iconBgRect" presStyleLbl="bgShp" presStyleIdx="3" presStyleCnt="4"/>
      <dgm:spPr/>
    </dgm:pt>
    <dgm:pt modelId="{8834B842-F4B0-43FE-99B3-A2E9E1F028B5}" type="pres">
      <dgm:prSet presAssocID="{1E903885-23AF-482C-8C6B-B974C849314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edle"/>
        </a:ext>
      </dgm:extLst>
    </dgm:pt>
    <dgm:pt modelId="{E141B8F9-2539-496D-A8AA-A4390C457844}" type="pres">
      <dgm:prSet presAssocID="{1E903885-23AF-482C-8C6B-B974C8493147}" presName="spaceRect" presStyleCnt="0"/>
      <dgm:spPr/>
    </dgm:pt>
    <dgm:pt modelId="{F2B626BA-6BC7-42B9-89E0-0E57CA53815B}" type="pres">
      <dgm:prSet presAssocID="{1E903885-23AF-482C-8C6B-B974C8493147}" presName="textRect" presStyleLbl="revTx" presStyleIdx="3" presStyleCnt="4">
        <dgm:presLayoutVars>
          <dgm:chMax val="1"/>
          <dgm:chPref val="1"/>
        </dgm:presLayoutVars>
      </dgm:prSet>
      <dgm:spPr/>
    </dgm:pt>
  </dgm:ptLst>
  <dgm:cxnLst>
    <dgm:cxn modelId="{E6E8C818-F24F-4B49-ACB8-DFF279C364FD}" type="presOf" srcId="{2F5504FA-83A0-41EC-81E3-8A0756DAD330}" destId="{184D7E5A-4574-4E76-8BCF-50EAD6C8C089}" srcOrd="0" destOrd="0" presId="urn:microsoft.com/office/officeart/2018/5/layout/IconCircleLabelList"/>
    <dgm:cxn modelId="{34098A35-2482-48BF-98E1-9C9A02D355DE}" type="presOf" srcId="{1E903885-23AF-482C-8C6B-B974C8493147}" destId="{F2B626BA-6BC7-42B9-89E0-0E57CA53815B}" srcOrd="0" destOrd="0" presId="urn:microsoft.com/office/officeart/2018/5/layout/IconCircleLabelList"/>
    <dgm:cxn modelId="{76A2146A-03FC-48E7-909B-12371B212A2A}" srcId="{F0E315BF-B1EA-45A6-BB7F-4F85E58A0046}" destId="{1E903885-23AF-482C-8C6B-B974C8493147}" srcOrd="3" destOrd="0" parTransId="{61E00D6F-CBE6-413B-BB0B-7805179B12B8}" sibTransId="{1C435A00-02C0-4F5D-8EB9-417EBA955CDB}"/>
    <dgm:cxn modelId="{3A460977-E660-42CD-9A03-840AC5171534}" type="presOf" srcId="{93ED6E4B-2F91-4C02-801D-40E2ABB1AAF6}" destId="{1962F065-8FDB-4990-A2FD-8108D2E173A7}" srcOrd="0" destOrd="0" presId="urn:microsoft.com/office/officeart/2018/5/layout/IconCircleLabelList"/>
    <dgm:cxn modelId="{34951F81-03DD-4859-BEFD-E1588DE5A5FD}" type="presOf" srcId="{F0E315BF-B1EA-45A6-BB7F-4F85E58A0046}" destId="{9504DACA-EDF5-4478-B05E-7D5834CDC725}" srcOrd="0" destOrd="0" presId="urn:microsoft.com/office/officeart/2018/5/layout/IconCircleLabelList"/>
    <dgm:cxn modelId="{16DC668C-00C0-482E-9B8C-7557FD1855E9}" type="presOf" srcId="{C26645DE-D0BC-42DC-8114-B8582F98D30F}" destId="{88940F9A-ECEA-44C0-ACBF-3021F9AB5341}" srcOrd="0" destOrd="0" presId="urn:microsoft.com/office/officeart/2018/5/layout/IconCircleLabelList"/>
    <dgm:cxn modelId="{C7F83991-BC97-4095-8EB9-A352992C305E}" srcId="{F0E315BF-B1EA-45A6-BB7F-4F85E58A0046}" destId="{C26645DE-D0BC-42DC-8114-B8582F98D30F}" srcOrd="1" destOrd="0" parTransId="{31B970C3-E15A-4A9B-B281-20772C5DAE0F}" sibTransId="{A057193D-7225-47DA-BA8C-4886F8D3D875}"/>
    <dgm:cxn modelId="{5DD119A8-7ABC-48D7-880F-C7F5F31EDD08}" srcId="{F0E315BF-B1EA-45A6-BB7F-4F85E58A0046}" destId="{2F5504FA-83A0-41EC-81E3-8A0756DAD330}" srcOrd="2" destOrd="0" parTransId="{1A8D59D4-3277-4BBB-8DA7-B14119F6BF0A}" sibTransId="{7748BE59-2470-4E1A-B35E-37F91400BE09}"/>
    <dgm:cxn modelId="{E2ABBBD1-2348-4A4E-948B-A87E86B308CC}" srcId="{F0E315BF-B1EA-45A6-BB7F-4F85E58A0046}" destId="{93ED6E4B-2F91-4C02-801D-40E2ABB1AAF6}" srcOrd="0" destOrd="0" parTransId="{56B1D921-87D8-4A6A-99F1-41A4AB87B406}" sibTransId="{95D8EA4F-A01E-4EA9-93EA-65494368AF9C}"/>
    <dgm:cxn modelId="{704DDD59-BB01-4252-80A4-522B89ABA635}" type="presParOf" srcId="{9504DACA-EDF5-4478-B05E-7D5834CDC725}" destId="{D20D1CE4-E6A3-41A9-9BA3-FA1CF1EDD7F4}" srcOrd="0" destOrd="0" presId="urn:microsoft.com/office/officeart/2018/5/layout/IconCircleLabelList"/>
    <dgm:cxn modelId="{814BC65F-2583-49DB-AABF-BD95C0193A45}" type="presParOf" srcId="{D20D1CE4-E6A3-41A9-9BA3-FA1CF1EDD7F4}" destId="{613F69F0-3E28-4AF7-99AF-07217C64B82B}" srcOrd="0" destOrd="0" presId="urn:microsoft.com/office/officeart/2018/5/layout/IconCircleLabelList"/>
    <dgm:cxn modelId="{6F46B511-8193-4F27-AB0B-8E2C1A8C9E9E}" type="presParOf" srcId="{D20D1CE4-E6A3-41A9-9BA3-FA1CF1EDD7F4}" destId="{CFCA22E2-0D28-47C8-B571-17F9527FDD3F}" srcOrd="1" destOrd="0" presId="urn:microsoft.com/office/officeart/2018/5/layout/IconCircleLabelList"/>
    <dgm:cxn modelId="{42E09BFC-4CE1-4706-8B53-B2D7331AF402}" type="presParOf" srcId="{D20D1CE4-E6A3-41A9-9BA3-FA1CF1EDD7F4}" destId="{59EDBD21-7262-4C04-A3DF-9A6D1A911652}" srcOrd="2" destOrd="0" presId="urn:microsoft.com/office/officeart/2018/5/layout/IconCircleLabelList"/>
    <dgm:cxn modelId="{C9F5CA0D-69E7-41CE-B053-43EBFCBDDB28}" type="presParOf" srcId="{D20D1CE4-E6A3-41A9-9BA3-FA1CF1EDD7F4}" destId="{1962F065-8FDB-4990-A2FD-8108D2E173A7}" srcOrd="3" destOrd="0" presId="urn:microsoft.com/office/officeart/2018/5/layout/IconCircleLabelList"/>
    <dgm:cxn modelId="{9F700739-DB60-4A2A-A99E-8963ABE613B8}" type="presParOf" srcId="{9504DACA-EDF5-4478-B05E-7D5834CDC725}" destId="{2683F87E-6845-439C-B647-563489224039}" srcOrd="1" destOrd="0" presId="urn:microsoft.com/office/officeart/2018/5/layout/IconCircleLabelList"/>
    <dgm:cxn modelId="{FADC3FDB-16AB-45A9-B54F-BEDFDBBCA979}" type="presParOf" srcId="{9504DACA-EDF5-4478-B05E-7D5834CDC725}" destId="{D31332C5-FBE4-4B13-87F4-0719C4F31CCE}" srcOrd="2" destOrd="0" presId="urn:microsoft.com/office/officeart/2018/5/layout/IconCircleLabelList"/>
    <dgm:cxn modelId="{26ACFCF4-0E47-4D8C-A317-62CB55833AAD}" type="presParOf" srcId="{D31332C5-FBE4-4B13-87F4-0719C4F31CCE}" destId="{F2AA1EA0-A6A4-4926-8661-B5FCE09919D3}" srcOrd="0" destOrd="0" presId="urn:microsoft.com/office/officeart/2018/5/layout/IconCircleLabelList"/>
    <dgm:cxn modelId="{0C27BC80-867E-4233-840F-88FBA5823332}" type="presParOf" srcId="{D31332C5-FBE4-4B13-87F4-0719C4F31CCE}" destId="{4C5DD365-0F52-41AE-80DB-BA18F1BF539A}" srcOrd="1" destOrd="0" presId="urn:microsoft.com/office/officeart/2018/5/layout/IconCircleLabelList"/>
    <dgm:cxn modelId="{A5DE8783-4349-4408-8890-F8BB2CED8AFE}" type="presParOf" srcId="{D31332C5-FBE4-4B13-87F4-0719C4F31CCE}" destId="{98F35F2C-BBEA-4B85-BD56-F81046F1352F}" srcOrd="2" destOrd="0" presId="urn:microsoft.com/office/officeart/2018/5/layout/IconCircleLabelList"/>
    <dgm:cxn modelId="{434D22D4-28B2-4869-8793-24D2756A4F51}" type="presParOf" srcId="{D31332C5-FBE4-4B13-87F4-0719C4F31CCE}" destId="{88940F9A-ECEA-44C0-ACBF-3021F9AB5341}" srcOrd="3" destOrd="0" presId="urn:microsoft.com/office/officeart/2018/5/layout/IconCircleLabelList"/>
    <dgm:cxn modelId="{9690EAE3-1B00-482F-87A1-4376FD26E2A4}" type="presParOf" srcId="{9504DACA-EDF5-4478-B05E-7D5834CDC725}" destId="{09786C7C-FB5C-4D09-95A0-8BB583D06ACE}" srcOrd="3" destOrd="0" presId="urn:microsoft.com/office/officeart/2018/5/layout/IconCircleLabelList"/>
    <dgm:cxn modelId="{BFDA1D97-9B81-4B57-97CB-BA1A5A48F29C}" type="presParOf" srcId="{9504DACA-EDF5-4478-B05E-7D5834CDC725}" destId="{AB78A4C0-0DEF-4CC0-AA9C-37400DB20AB1}" srcOrd="4" destOrd="0" presId="urn:microsoft.com/office/officeart/2018/5/layout/IconCircleLabelList"/>
    <dgm:cxn modelId="{990ADB4B-B562-46BA-A483-00158729FA8A}" type="presParOf" srcId="{AB78A4C0-0DEF-4CC0-AA9C-37400DB20AB1}" destId="{444F7800-F1F4-4FE4-9C85-E41664D22470}" srcOrd="0" destOrd="0" presId="urn:microsoft.com/office/officeart/2018/5/layout/IconCircleLabelList"/>
    <dgm:cxn modelId="{0CC68D2F-3005-4E67-8C95-6D4CAF430FFC}" type="presParOf" srcId="{AB78A4C0-0DEF-4CC0-AA9C-37400DB20AB1}" destId="{455AA9E2-0549-4343-85BC-A84CACD22E84}" srcOrd="1" destOrd="0" presId="urn:microsoft.com/office/officeart/2018/5/layout/IconCircleLabelList"/>
    <dgm:cxn modelId="{275F1FF4-50F7-4091-930C-47485587227E}" type="presParOf" srcId="{AB78A4C0-0DEF-4CC0-AA9C-37400DB20AB1}" destId="{4617DE20-D9E8-4C21-80CB-DBF538BA4538}" srcOrd="2" destOrd="0" presId="urn:microsoft.com/office/officeart/2018/5/layout/IconCircleLabelList"/>
    <dgm:cxn modelId="{9EAC8FA7-ED80-464A-B0B8-5710FC31449F}" type="presParOf" srcId="{AB78A4C0-0DEF-4CC0-AA9C-37400DB20AB1}" destId="{184D7E5A-4574-4E76-8BCF-50EAD6C8C089}" srcOrd="3" destOrd="0" presId="urn:microsoft.com/office/officeart/2018/5/layout/IconCircleLabelList"/>
    <dgm:cxn modelId="{7E1A233A-1C69-4AD6-BBAB-3D56B051EA0F}" type="presParOf" srcId="{9504DACA-EDF5-4478-B05E-7D5834CDC725}" destId="{985DE0E3-2A9C-4B11-8E33-345DBD33F4E5}" srcOrd="5" destOrd="0" presId="urn:microsoft.com/office/officeart/2018/5/layout/IconCircleLabelList"/>
    <dgm:cxn modelId="{67B3D749-8A5E-40A2-8932-EF75E9C89E52}" type="presParOf" srcId="{9504DACA-EDF5-4478-B05E-7D5834CDC725}" destId="{52C2FFF3-3CD1-4827-ADE4-F714EB00188C}" srcOrd="6" destOrd="0" presId="urn:microsoft.com/office/officeart/2018/5/layout/IconCircleLabelList"/>
    <dgm:cxn modelId="{7E24E869-E89D-44FB-8A4E-1DEF403D8B9C}" type="presParOf" srcId="{52C2FFF3-3CD1-4827-ADE4-F714EB00188C}" destId="{284B7217-F8F3-4BEB-8CF8-CD66FFFE1C9C}" srcOrd="0" destOrd="0" presId="urn:microsoft.com/office/officeart/2018/5/layout/IconCircleLabelList"/>
    <dgm:cxn modelId="{2D395079-7AD2-4643-B126-255D691459DA}" type="presParOf" srcId="{52C2FFF3-3CD1-4827-ADE4-F714EB00188C}" destId="{8834B842-F4B0-43FE-99B3-A2E9E1F028B5}" srcOrd="1" destOrd="0" presId="urn:microsoft.com/office/officeart/2018/5/layout/IconCircleLabelList"/>
    <dgm:cxn modelId="{BDF4CEDB-69BA-46CF-80D6-945CB04956A0}" type="presParOf" srcId="{52C2FFF3-3CD1-4827-ADE4-F714EB00188C}" destId="{E141B8F9-2539-496D-A8AA-A4390C457844}" srcOrd="2" destOrd="0" presId="urn:microsoft.com/office/officeart/2018/5/layout/IconCircleLabelList"/>
    <dgm:cxn modelId="{E4CBF54E-678E-4123-B8AE-E52C0A66920E}" type="presParOf" srcId="{52C2FFF3-3CD1-4827-ADE4-F714EB00188C}" destId="{F2B626BA-6BC7-42B9-89E0-0E57CA53815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F69F0-3E28-4AF7-99AF-07217C64B82B}">
      <dsp:nvSpPr>
        <dsp:cNvPr id="0" name=""/>
        <dsp:cNvSpPr/>
      </dsp:nvSpPr>
      <dsp:spPr>
        <a:xfrm>
          <a:off x="890248" y="609215"/>
          <a:ext cx="1260509" cy="126050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CA22E2-0D28-47C8-B571-17F9527FDD3F}">
      <dsp:nvSpPr>
        <dsp:cNvPr id="0" name=""/>
        <dsp:cNvSpPr/>
      </dsp:nvSpPr>
      <dsp:spPr>
        <a:xfrm>
          <a:off x="1158881" y="877848"/>
          <a:ext cx="723243" cy="7232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62F065-8FDB-4990-A2FD-8108D2E173A7}">
      <dsp:nvSpPr>
        <dsp:cNvPr id="0" name=""/>
        <dsp:cNvSpPr/>
      </dsp:nvSpPr>
      <dsp:spPr>
        <a:xfrm>
          <a:off x="487298" y="2262343"/>
          <a:ext cx="20664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en-US" sz="2600" kern="1200"/>
            <a:t>Heavy Metals</a:t>
          </a:r>
        </a:p>
      </dsp:txBody>
      <dsp:txXfrm>
        <a:off x="487298" y="2262343"/>
        <a:ext cx="2066409" cy="720000"/>
      </dsp:txXfrm>
    </dsp:sp>
    <dsp:sp modelId="{F2AA1EA0-A6A4-4926-8661-B5FCE09919D3}">
      <dsp:nvSpPr>
        <dsp:cNvPr id="0" name=""/>
        <dsp:cNvSpPr/>
      </dsp:nvSpPr>
      <dsp:spPr>
        <a:xfrm>
          <a:off x="3318279" y="609215"/>
          <a:ext cx="1260509" cy="126050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5DD365-0F52-41AE-80DB-BA18F1BF539A}">
      <dsp:nvSpPr>
        <dsp:cNvPr id="0" name=""/>
        <dsp:cNvSpPr/>
      </dsp:nvSpPr>
      <dsp:spPr>
        <a:xfrm>
          <a:off x="3586912" y="877848"/>
          <a:ext cx="723243" cy="7232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940F9A-ECEA-44C0-ACBF-3021F9AB5341}">
      <dsp:nvSpPr>
        <dsp:cNvPr id="0" name=""/>
        <dsp:cNvSpPr/>
      </dsp:nvSpPr>
      <dsp:spPr>
        <a:xfrm>
          <a:off x="2915329" y="2262343"/>
          <a:ext cx="20664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en-US" sz="2600" kern="1200"/>
            <a:t>Pesticides</a:t>
          </a:r>
        </a:p>
      </dsp:txBody>
      <dsp:txXfrm>
        <a:off x="2915329" y="2262343"/>
        <a:ext cx="2066409" cy="720000"/>
      </dsp:txXfrm>
    </dsp:sp>
    <dsp:sp modelId="{444F7800-F1F4-4FE4-9C85-E41664D22470}">
      <dsp:nvSpPr>
        <dsp:cNvPr id="0" name=""/>
        <dsp:cNvSpPr/>
      </dsp:nvSpPr>
      <dsp:spPr>
        <a:xfrm>
          <a:off x="5746310" y="609215"/>
          <a:ext cx="1260509" cy="126050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5AA9E2-0549-4343-85BC-A84CACD22E84}">
      <dsp:nvSpPr>
        <dsp:cNvPr id="0" name=""/>
        <dsp:cNvSpPr/>
      </dsp:nvSpPr>
      <dsp:spPr>
        <a:xfrm>
          <a:off x="6014943" y="877848"/>
          <a:ext cx="723243" cy="7232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4D7E5A-4574-4E76-8BCF-50EAD6C8C089}">
      <dsp:nvSpPr>
        <dsp:cNvPr id="0" name=""/>
        <dsp:cNvSpPr/>
      </dsp:nvSpPr>
      <dsp:spPr>
        <a:xfrm>
          <a:off x="5343360" y="2262343"/>
          <a:ext cx="20664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en-US" sz="2600" kern="1200"/>
            <a:t>Industrial Chemicals</a:t>
          </a:r>
        </a:p>
      </dsp:txBody>
      <dsp:txXfrm>
        <a:off x="5343360" y="2262343"/>
        <a:ext cx="2066409" cy="720000"/>
      </dsp:txXfrm>
    </dsp:sp>
    <dsp:sp modelId="{284B7217-F8F3-4BEB-8CF8-CD66FFFE1C9C}">
      <dsp:nvSpPr>
        <dsp:cNvPr id="0" name=""/>
        <dsp:cNvSpPr/>
      </dsp:nvSpPr>
      <dsp:spPr>
        <a:xfrm>
          <a:off x="8174341" y="609215"/>
          <a:ext cx="1260509" cy="126050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34B842-F4B0-43FE-99B3-A2E9E1F028B5}">
      <dsp:nvSpPr>
        <dsp:cNvPr id="0" name=""/>
        <dsp:cNvSpPr/>
      </dsp:nvSpPr>
      <dsp:spPr>
        <a:xfrm>
          <a:off x="8442974" y="877848"/>
          <a:ext cx="723243" cy="7232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B626BA-6BC7-42B9-89E0-0E57CA53815B}">
      <dsp:nvSpPr>
        <dsp:cNvPr id="0" name=""/>
        <dsp:cNvSpPr/>
      </dsp:nvSpPr>
      <dsp:spPr>
        <a:xfrm>
          <a:off x="7771391" y="2262343"/>
          <a:ext cx="20664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en-US" sz="2600" kern="1200"/>
            <a:t>Pathogens</a:t>
          </a:r>
        </a:p>
      </dsp:txBody>
      <dsp:txXfrm>
        <a:off x="7771391" y="2262343"/>
        <a:ext cx="2066409"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F69F0-3E28-4AF7-99AF-07217C64B82B}">
      <dsp:nvSpPr>
        <dsp:cNvPr id="0" name=""/>
        <dsp:cNvSpPr/>
      </dsp:nvSpPr>
      <dsp:spPr>
        <a:xfrm>
          <a:off x="890248" y="609215"/>
          <a:ext cx="1260509" cy="126050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CA22E2-0D28-47C8-B571-17F9527FDD3F}">
      <dsp:nvSpPr>
        <dsp:cNvPr id="0" name=""/>
        <dsp:cNvSpPr/>
      </dsp:nvSpPr>
      <dsp:spPr>
        <a:xfrm>
          <a:off x="1158881" y="877848"/>
          <a:ext cx="723243" cy="7232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62F065-8FDB-4990-A2FD-8108D2E173A7}">
      <dsp:nvSpPr>
        <dsp:cNvPr id="0" name=""/>
        <dsp:cNvSpPr/>
      </dsp:nvSpPr>
      <dsp:spPr>
        <a:xfrm>
          <a:off x="487298" y="2262343"/>
          <a:ext cx="20664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dirty="0"/>
            <a:t>Check for Food Ingredients </a:t>
          </a:r>
        </a:p>
      </dsp:txBody>
      <dsp:txXfrm>
        <a:off x="487298" y="2262343"/>
        <a:ext cx="2066409" cy="720000"/>
      </dsp:txXfrm>
    </dsp:sp>
    <dsp:sp modelId="{F2AA1EA0-A6A4-4926-8661-B5FCE09919D3}">
      <dsp:nvSpPr>
        <dsp:cNvPr id="0" name=""/>
        <dsp:cNvSpPr/>
      </dsp:nvSpPr>
      <dsp:spPr>
        <a:xfrm>
          <a:off x="3318279" y="609215"/>
          <a:ext cx="1260509" cy="126050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5DD365-0F52-41AE-80DB-BA18F1BF539A}">
      <dsp:nvSpPr>
        <dsp:cNvPr id="0" name=""/>
        <dsp:cNvSpPr/>
      </dsp:nvSpPr>
      <dsp:spPr>
        <a:xfrm>
          <a:off x="3586912" y="877848"/>
          <a:ext cx="723243" cy="7232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940F9A-ECEA-44C0-ACBF-3021F9AB5341}">
      <dsp:nvSpPr>
        <dsp:cNvPr id="0" name=""/>
        <dsp:cNvSpPr/>
      </dsp:nvSpPr>
      <dsp:spPr>
        <a:xfrm>
          <a:off x="2915329" y="2262343"/>
          <a:ext cx="20664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dirty="0"/>
            <a:t> Water </a:t>
          </a:r>
          <a:br>
            <a:rPr lang="en-US" sz="2100" kern="1200" dirty="0"/>
          </a:br>
          <a:r>
            <a:rPr lang="en-US" sz="1000" kern="1200" dirty="0"/>
            <a:t>not sodas </a:t>
          </a:r>
        </a:p>
      </dsp:txBody>
      <dsp:txXfrm>
        <a:off x="2915329" y="2262343"/>
        <a:ext cx="2066409" cy="720000"/>
      </dsp:txXfrm>
    </dsp:sp>
    <dsp:sp modelId="{444F7800-F1F4-4FE4-9C85-E41664D22470}">
      <dsp:nvSpPr>
        <dsp:cNvPr id="0" name=""/>
        <dsp:cNvSpPr/>
      </dsp:nvSpPr>
      <dsp:spPr>
        <a:xfrm>
          <a:off x="5746310" y="609215"/>
          <a:ext cx="1260509" cy="126050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5AA9E2-0549-4343-85BC-A84CACD22E84}">
      <dsp:nvSpPr>
        <dsp:cNvPr id="0" name=""/>
        <dsp:cNvSpPr/>
      </dsp:nvSpPr>
      <dsp:spPr>
        <a:xfrm>
          <a:off x="6014943" y="877848"/>
          <a:ext cx="723243" cy="7232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4D7E5A-4574-4E76-8BCF-50EAD6C8C089}">
      <dsp:nvSpPr>
        <dsp:cNvPr id="0" name=""/>
        <dsp:cNvSpPr/>
      </dsp:nvSpPr>
      <dsp:spPr>
        <a:xfrm>
          <a:off x="5343360" y="2262343"/>
          <a:ext cx="20664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dirty="0"/>
            <a:t>Create a Non-toxic Home</a:t>
          </a:r>
          <a:br>
            <a:rPr lang="en-US" sz="2100" kern="1200" dirty="0"/>
          </a:br>
          <a:r>
            <a:rPr lang="en-US" sz="1000" kern="1200" dirty="0"/>
            <a:t>Laundry &amp; Fragrances</a:t>
          </a:r>
          <a:r>
            <a:rPr lang="en-US" sz="2100" kern="1200" dirty="0"/>
            <a:t> </a:t>
          </a:r>
        </a:p>
      </dsp:txBody>
      <dsp:txXfrm>
        <a:off x="5343360" y="2262343"/>
        <a:ext cx="2066409" cy="720000"/>
      </dsp:txXfrm>
    </dsp:sp>
    <dsp:sp modelId="{284B7217-F8F3-4BEB-8CF8-CD66FFFE1C9C}">
      <dsp:nvSpPr>
        <dsp:cNvPr id="0" name=""/>
        <dsp:cNvSpPr/>
      </dsp:nvSpPr>
      <dsp:spPr>
        <a:xfrm>
          <a:off x="8174341" y="609215"/>
          <a:ext cx="1260509" cy="126050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34B842-F4B0-43FE-99B3-A2E9E1F028B5}">
      <dsp:nvSpPr>
        <dsp:cNvPr id="0" name=""/>
        <dsp:cNvSpPr/>
      </dsp:nvSpPr>
      <dsp:spPr>
        <a:xfrm>
          <a:off x="8442974" y="877848"/>
          <a:ext cx="723243" cy="7232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B626BA-6BC7-42B9-89E0-0E57CA53815B}">
      <dsp:nvSpPr>
        <dsp:cNvPr id="0" name=""/>
        <dsp:cNvSpPr/>
      </dsp:nvSpPr>
      <dsp:spPr>
        <a:xfrm>
          <a:off x="7771391" y="2262343"/>
          <a:ext cx="20664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dirty="0"/>
            <a:t>Only safe ingredients on the skin </a:t>
          </a:r>
        </a:p>
      </dsp:txBody>
      <dsp:txXfrm>
        <a:off x="7771391" y="2262343"/>
        <a:ext cx="2066409"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8002-315D-49B1-B10F-137139C4BF9E}"/>
              </a:ext>
            </a:extLst>
          </p:cNvPr>
          <p:cNvSpPr>
            <a:spLocks noGrp="1"/>
          </p:cNvSpPr>
          <p:nvPr>
            <p:ph type="ctrTitle"/>
          </p:nvPr>
        </p:nvSpPr>
        <p:spPr>
          <a:xfrm>
            <a:off x="854896" y="1122363"/>
            <a:ext cx="7276733" cy="3381398"/>
          </a:xfrm>
        </p:spPr>
        <p:txBody>
          <a:bodyPr anchor="b">
            <a:normAutofit/>
          </a:bodyPr>
          <a:lstStyle>
            <a:lvl1pPr algn="l">
              <a:defRPr sz="4800" cap="none" spc="0" baseline="0"/>
            </a:lvl1pPr>
          </a:lstStyle>
          <a:p>
            <a:r>
              <a:rPr lang="en-US" dirty="0"/>
              <a:t>Click to edit Master title style</a:t>
            </a:r>
          </a:p>
        </p:txBody>
      </p:sp>
      <p:sp>
        <p:nvSpPr>
          <p:cNvPr id="3" name="Subtitle 2">
            <a:extLst>
              <a:ext uri="{FF2B5EF4-FFF2-40B4-BE49-F238E27FC236}">
                <a16:creationId xmlns:a16="http://schemas.microsoft.com/office/drawing/2014/main" id="{804535E0-4D9C-4DCA-8569-64503C5DC1D4}"/>
              </a:ext>
            </a:extLst>
          </p:cNvPr>
          <p:cNvSpPr>
            <a:spLocks noGrp="1"/>
          </p:cNvSpPr>
          <p:nvPr>
            <p:ph type="subTitle" idx="1"/>
          </p:nvPr>
        </p:nvSpPr>
        <p:spPr>
          <a:xfrm>
            <a:off x="854894" y="4612942"/>
            <a:ext cx="7276733" cy="1181683"/>
          </a:xfrm>
        </p:spPr>
        <p:txBody>
          <a:bodyPr>
            <a:normAutofit/>
          </a:bodyPr>
          <a:lstStyle>
            <a:lvl1pPr marL="0" indent="0" algn="l">
              <a:buNone/>
              <a:defRPr sz="18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F283B68-70CF-4A98-948C-6EA4BD68D2BC}"/>
              </a:ext>
            </a:extLst>
          </p:cNvPr>
          <p:cNvSpPr>
            <a:spLocks noGrp="1"/>
          </p:cNvSpPr>
          <p:nvPr>
            <p:ph type="dt" sz="half" idx="10"/>
          </p:nvPr>
        </p:nvSpPr>
        <p:spPr/>
        <p:txBody>
          <a:bodyPr/>
          <a:lstStyle/>
          <a:p>
            <a:fld id="{326951E3-958F-4611-B170-D081BA0250F9}" type="datetimeFigureOut">
              <a:rPr lang="en-US" smtClean="0"/>
              <a:t>2/12/2024</a:t>
            </a:fld>
            <a:endParaRPr lang="en-US"/>
          </a:p>
        </p:txBody>
      </p:sp>
      <p:sp>
        <p:nvSpPr>
          <p:cNvPr id="5" name="Footer Placeholder 4">
            <a:extLst>
              <a:ext uri="{FF2B5EF4-FFF2-40B4-BE49-F238E27FC236}">
                <a16:creationId xmlns:a16="http://schemas.microsoft.com/office/drawing/2014/main" id="{B3EC2EF9-7F83-4AD3-B3F6-B9D4618D6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B751B-3464-41CD-B728-A72BB191E29F}"/>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183844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5731-248B-49C2-93DE-8A3260C9FB3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46D4D5C5-3D5A-4F3D-8A08-7053DACF1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E5372-3FC6-4227-B2DD-6CB24E65178F}"/>
              </a:ext>
            </a:extLst>
          </p:cNvPr>
          <p:cNvSpPr>
            <a:spLocks noGrp="1"/>
          </p:cNvSpPr>
          <p:nvPr>
            <p:ph type="dt" sz="half" idx="10"/>
          </p:nvPr>
        </p:nvSpPr>
        <p:spPr/>
        <p:txBody>
          <a:bodyPr/>
          <a:lstStyle/>
          <a:p>
            <a:fld id="{326951E3-958F-4611-B170-D081BA0250F9}" type="datetimeFigureOut">
              <a:rPr lang="en-US" smtClean="0"/>
              <a:t>2/12/2024</a:t>
            </a:fld>
            <a:endParaRPr lang="en-US"/>
          </a:p>
        </p:txBody>
      </p:sp>
      <p:sp>
        <p:nvSpPr>
          <p:cNvPr id="5" name="Footer Placeholder 4">
            <a:extLst>
              <a:ext uri="{FF2B5EF4-FFF2-40B4-BE49-F238E27FC236}">
                <a16:creationId xmlns:a16="http://schemas.microsoft.com/office/drawing/2014/main" id="{B7C1B1B1-B637-4E46-B64C-F082B54C2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567AD-4B78-41F6-B814-726D4BD4CE5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428516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674D5E-67E6-4C23-B80A-0C66B53315EB}"/>
              </a:ext>
            </a:extLst>
          </p:cNvPr>
          <p:cNvSpPr>
            <a:spLocks noGrp="1"/>
          </p:cNvSpPr>
          <p:nvPr>
            <p:ph type="title" orient="vert"/>
          </p:nvPr>
        </p:nvSpPr>
        <p:spPr>
          <a:xfrm>
            <a:off x="8724900" y="876299"/>
            <a:ext cx="2628900" cy="5181601"/>
          </a:xfrm>
        </p:spPr>
        <p:txBody>
          <a:bodyPr vert="eaVert" anchor="b"/>
          <a:lstStyle/>
          <a:p>
            <a:r>
              <a:rPr lang="en-US" dirty="0"/>
              <a:t>Click to edit Master title style</a:t>
            </a:r>
          </a:p>
        </p:txBody>
      </p:sp>
      <p:sp>
        <p:nvSpPr>
          <p:cNvPr id="3" name="Vertical Text Placeholder 2">
            <a:extLst>
              <a:ext uri="{FF2B5EF4-FFF2-40B4-BE49-F238E27FC236}">
                <a16:creationId xmlns:a16="http://schemas.microsoft.com/office/drawing/2014/main" id="{42FEFF2A-08E8-447D-85C7-7D5A9C422C9D}"/>
              </a:ext>
            </a:extLst>
          </p:cNvPr>
          <p:cNvSpPr>
            <a:spLocks noGrp="1"/>
          </p:cNvSpPr>
          <p:nvPr>
            <p:ph type="body" orient="vert" idx="1"/>
          </p:nvPr>
        </p:nvSpPr>
        <p:spPr>
          <a:xfrm>
            <a:off x="838200" y="876299"/>
            <a:ext cx="7734300" cy="51816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D40030D-E580-4B0C-B5A8-2C8A094D9D8A}"/>
              </a:ext>
            </a:extLst>
          </p:cNvPr>
          <p:cNvSpPr>
            <a:spLocks noGrp="1"/>
          </p:cNvSpPr>
          <p:nvPr>
            <p:ph type="dt" sz="half" idx="10"/>
          </p:nvPr>
        </p:nvSpPr>
        <p:spPr/>
        <p:txBody>
          <a:bodyPr/>
          <a:lstStyle/>
          <a:p>
            <a:fld id="{326951E3-958F-4611-B170-D081BA0250F9}" type="datetimeFigureOut">
              <a:rPr lang="en-US" smtClean="0"/>
              <a:t>2/12/2024</a:t>
            </a:fld>
            <a:endParaRPr lang="en-US"/>
          </a:p>
        </p:txBody>
      </p:sp>
      <p:sp>
        <p:nvSpPr>
          <p:cNvPr id="5" name="Footer Placeholder 4">
            <a:extLst>
              <a:ext uri="{FF2B5EF4-FFF2-40B4-BE49-F238E27FC236}">
                <a16:creationId xmlns:a16="http://schemas.microsoft.com/office/drawing/2014/main" id="{4F2DCAEB-1B6E-492E-918E-47179AF48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E4A38-A745-436E-9E33-63B9F81C091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894966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FD42-94A9-4345-AF38-7D562B502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4C458-A63B-4032-B4EC-732DAC188C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855B5-7F2F-408B-800D-92CB34B99234}"/>
              </a:ext>
            </a:extLst>
          </p:cNvPr>
          <p:cNvSpPr>
            <a:spLocks noGrp="1"/>
          </p:cNvSpPr>
          <p:nvPr>
            <p:ph type="dt" sz="half" idx="10"/>
          </p:nvPr>
        </p:nvSpPr>
        <p:spPr/>
        <p:txBody>
          <a:bodyPr/>
          <a:lstStyle/>
          <a:p>
            <a:fld id="{326951E3-958F-4611-B170-D081BA0250F9}" type="datetimeFigureOut">
              <a:rPr lang="en-US" smtClean="0"/>
              <a:t>2/12/2024</a:t>
            </a:fld>
            <a:endParaRPr lang="en-US"/>
          </a:p>
        </p:txBody>
      </p:sp>
      <p:sp>
        <p:nvSpPr>
          <p:cNvPr id="5" name="Footer Placeholder 4">
            <a:extLst>
              <a:ext uri="{FF2B5EF4-FFF2-40B4-BE49-F238E27FC236}">
                <a16:creationId xmlns:a16="http://schemas.microsoft.com/office/drawing/2014/main" id="{5C203412-EA6B-43CA-8B3A-F502587CB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6E9EE-F895-4ECE-B4B2-586D65ED843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078734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193F-AFAD-4A9A-B0EF-530DFB19D8DD}"/>
              </a:ext>
            </a:extLst>
          </p:cNvPr>
          <p:cNvSpPr>
            <a:spLocks noGrp="1"/>
          </p:cNvSpPr>
          <p:nvPr>
            <p:ph type="title"/>
          </p:nvPr>
        </p:nvSpPr>
        <p:spPr>
          <a:xfrm>
            <a:off x="831849" y="876299"/>
            <a:ext cx="7876722" cy="3713165"/>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EFD1BBE4-9FC1-4F89-B120-1C49D816FDB9}"/>
              </a:ext>
            </a:extLst>
          </p:cNvPr>
          <p:cNvSpPr>
            <a:spLocks noGrp="1"/>
          </p:cNvSpPr>
          <p:nvPr>
            <p:ph type="body" idx="1"/>
          </p:nvPr>
        </p:nvSpPr>
        <p:spPr>
          <a:xfrm>
            <a:off x="831850" y="4746170"/>
            <a:ext cx="6781301" cy="1048455"/>
          </a:xfr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3530A6B-E3FD-4920-8128-C263CA1D65D1}"/>
              </a:ext>
            </a:extLst>
          </p:cNvPr>
          <p:cNvSpPr>
            <a:spLocks noGrp="1"/>
          </p:cNvSpPr>
          <p:nvPr>
            <p:ph type="dt" sz="half" idx="10"/>
          </p:nvPr>
        </p:nvSpPr>
        <p:spPr/>
        <p:txBody>
          <a:bodyPr/>
          <a:lstStyle/>
          <a:p>
            <a:fld id="{326951E3-958F-4611-B170-D081BA0250F9}" type="datetimeFigureOut">
              <a:rPr lang="en-US" smtClean="0"/>
              <a:t>2/12/2024</a:t>
            </a:fld>
            <a:endParaRPr lang="en-US"/>
          </a:p>
        </p:txBody>
      </p:sp>
      <p:sp>
        <p:nvSpPr>
          <p:cNvPr id="5" name="Footer Placeholder 4">
            <a:extLst>
              <a:ext uri="{FF2B5EF4-FFF2-40B4-BE49-F238E27FC236}">
                <a16:creationId xmlns:a16="http://schemas.microsoft.com/office/drawing/2014/main" id="{8C166B85-0649-47DB-AD69-458D8F600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25931-A293-42E9-BDF5-B2AE121D73AD}"/>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515096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262B-ECD6-47BB-A6F1-92A6033E9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B8779-51E9-44D1-9F7B-28F3C6D3C44D}"/>
              </a:ext>
            </a:extLst>
          </p:cNvPr>
          <p:cNvSpPr>
            <a:spLocks noGrp="1"/>
          </p:cNvSpPr>
          <p:nvPr>
            <p:ph sz="half" idx="1"/>
          </p:nvPr>
        </p:nvSpPr>
        <p:spPr>
          <a:xfrm>
            <a:off x="848474" y="2080517"/>
            <a:ext cx="4970124" cy="39773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E8BFB-5295-4C5E-9CB1-E276E9D0E51F}"/>
              </a:ext>
            </a:extLst>
          </p:cNvPr>
          <p:cNvSpPr>
            <a:spLocks noGrp="1"/>
          </p:cNvSpPr>
          <p:nvPr>
            <p:ph sz="half" idx="2"/>
          </p:nvPr>
        </p:nvSpPr>
        <p:spPr>
          <a:xfrm>
            <a:off x="6310899" y="2080517"/>
            <a:ext cx="4970124" cy="397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E22BF-1819-4301-B699-EF5A2F4D9BC4}"/>
              </a:ext>
            </a:extLst>
          </p:cNvPr>
          <p:cNvSpPr>
            <a:spLocks noGrp="1"/>
          </p:cNvSpPr>
          <p:nvPr>
            <p:ph type="dt" sz="half" idx="10"/>
          </p:nvPr>
        </p:nvSpPr>
        <p:spPr/>
        <p:txBody>
          <a:bodyPr/>
          <a:lstStyle/>
          <a:p>
            <a:fld id="{326951E3-958F-4611-B170-D081BA0250F9}" type="datetimeFigureOut">
              <a:rPr lang="en-US" smtClean="0"/>
              <a:t>2/12/2024</a:t>
            </a:fld>
            <a:endParaRPr lang="en-US"/>
          </a:p>
        </p:txBody>
      </p:sp>
      <p:sp>
        <p:nvSpPr>
          <p:cNvPr id="6" name="Footer Placeholder 5">
            <a:extLst>
              <a:ext uri="{FF2B5EF4-FFF2-40B4-BE49-F238E27FC236}">
                <a16:creationId xmlns:a16="http://schemas.microsoft.com/office/drawing/2014/main" id="{3600A2DF-39DE-49C3-A213-3E8423C7A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5D3A8-238B-4A68-A9F9-672D2F06070B}"/>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372807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D468-D010-4225-B024-DCEF543BCEB9}"/>
              </a:ext>
            </a:extLst>
          </p:cNvPr>
          <p:cNvSpPr>
            <a:spLocks noGrp="1"/>
          </p:cNvSpPr>
          <p:nvPr>
            <p:ph type="title"/>
          </p:nvPr>
        </p:nvSpPr>
        <p:spPr>
          <a:xfrm>
            <a:off x="839788" y="571955"/>
            <a:ext cx="10441236" cy="1398359"/>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73D60A0-FCAB-425A-9ECD-94CDE4F472C6}"/>
              </a:ext>
            </a:extLst>
          </p:cNvPr>
          <p:cNvSpPr>
            <a:spLocks noGrp="1"/>
          </p:cNvSpPr>
          <p:nvPr>
            <p:ph type="body" idx="1"/>
          </p:nvPr>
        </p:nvSpPr>
        <p:spPr>
          <a:xfrm>
            <a:off x="844926" y="1983242"/>
            <a:ext cx="5007110"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16F986B-07CB-4FB0-9419-2AAB318B8A10}"/>
              </a:ext>
            </a:extLst>
          </p:cNvPr>
          <p:cNvSpPr>
            <a:spLocks noGrp="1"/>
          </p:cNvSpPr>
          <p:nvPr>
            <p:ph sz="half" idx="2"/>
          </p:nvPr>
        </p:nvSpPr>
        <p:spPr>
          <a:xfrm>
            <a:off x="850063" y="2813959"/>
            <a:ext cx="5007110" cy="32439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DA9D784-7968-4E8B-B704-E42EE8F1872F}"/>
              </a:ext>
            </a:extLst>
          </p:cNvPr>
          <p:cNvSpPr>
            <a:spLocks noGrp="1"/>
          </p:cNvSpPr>
          <p:nvPr>
            <p:ph type="body" sz="quarter" idx="3"/>
          </p:nvPr>
        </p:nvSpPr>
        <p:spPr>
          <a:xfrm>
            <a:off x="6249255" y="1983242"/>
            <a:ext cx="5031769"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45754F-08D1-4593-988F-95F0ED1A017D}"/>
              </a:ext>
            </a:extLst>
          </p:cNvPr>
          <p:cNvSpPr>
            <a:spLocks noGrp="1"/>
          </p:cNvSpPr>
          <p:nvPr>
            <p:ph sz="quarter" idx="4"/>
          </p:nvPr>
        </p:nvSpPr>
        <p:spPr>
          <a:xfrm>
            <a:off x="6249255" y="2813959"/>
            <a:ext cx="5031769" cy="32439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FED2E61-83B4-4C8F-BBFE-D95920342A1B}"/>
              </a:ext>
            </a:extLst>
          </p:cNvPr>
          <p:cNvSpPr>
            <a:spLocks noGrp="1"/>
          </p:cNvSpPr>
          <p:nvPr>
            <p:ph type="dt" sz="half" idx="10"/>
          </p:nvPr>
        </p:nvSpPr>
        <p:spPr/>
        <p:txBody>
          <a:bodyPr/>
          <a:lstStyle/>
          <a:p>
            <a:fld id="{326951E3-958F-4611-B170-D081BA0250F9}" type="datetimeFigureOut">
              <a:rPr lang="en-US" smtClean="0"/>
              <a:t>2/12/2024</a:t>
            </a:fld>
            <a:endParaRPr lang="en-US"/>
          </a:p>
        </p:txBody>
      </p:sp>
      <p:sp>
        <p:nvSpPr>
          <p:cNvPr id="8" name="Footer Placeholder 7">
            <a:extLst>
              <a:ext uri="{FF2B5EF4-FFF2-40B4-BE49-F238E27FC236}">
                <a16:creationId xmlns:a16="http://schemas.microsoft.com/office/drawing/2014/main" id="{5E80C136-A664-4013-8073-B0C6BDEF8C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AE9547-8EE7-461B-9E99-484B11E918A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800096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E667-0EFA-4EE6-8E4D-20805309A8A4}"/>
              </a:ext>
            </a:extLst>
          </p:cNvPr>
          <p:cNvSpPr>
            <a:spLocks noGrp="1"/>
          </p:cNvSpPr>
          <p:nvPr>
            <p:ph type="title"/>
          </p:nvPr>
        </p:nvSpPr>
        <p:spPr>
          <a:xfrm>
            <a:off x="849759" y="895440"/>
            <a:ext cx="10138451" cy="1832349"/>
          </a:xfrm>
        </p:spPr>
        <p:txBody>
          <a:bodyPr anchor="t">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27EE4825-BB8C-4567-B407-B4452409D7D8}"/>
              </a:ext>
            </a:extLst>
          </p:cNvPr>
          <p:cNvSpPr>
            <a:spLocks noGrp="1"/>
          </p:cNvSpPr>
          <p:nvPr>
            <p:ph type="dt" sz="half" idx="10"/>
          </p:nvPr>
        </p:nvSpPr>
        <p:spPr/>
        <p:txBody>
          <a:bodyPr/>
          <a:lstStyle/>
          <a:p>
            <a:fld id="{326951E3-958F-4611-B170-D081BA0250F9}" type="datetimeFigureOut">
              <a:rPr lang="en-US" smtClean="0"/>
              <a:t>2/12/2024</a:t>
            </a:fld>
            <a:endParaRPr lang="en-US"/>
          </a:p>
        </p:txBody>
      </p:sp>
      <p:sp>
        <p:nvSpPr>
          <p:cNvPr id="4" name="Footer Placeholder 3">
            <a:extLst>
              <a:ext uri="{FF2B5EF4-FFF2-40B4-BE49-F238E27FC236}">
                <a16:creationId xmlns:a16="http://schemas.microsoft.com/office/drawing/2014/main" id="{70838892-25DB-4A4E-9D43-6058C45C5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C3DDDA-48EF-4B42-9980-4762AF5094E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679697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FA7D9-6801-4DD0-8D7D-505212F466BD}"/>
              </a:ext>
            </a:extLst>
          </p:cNvPr>
          <p:cNvSpPr>
            <a:spLocks noGrp="1"/>
          </p:cNvSpPr>
          <p:nvPr>
            <p:ph type="dt" sz="half" idx="10"/>
          </p:nvPr>
        </p:nvSpPr>
        <p:spPr/>
        <p:txBody>
          <a:bodyPr/>
          <a:lstStyle/>
          <a:p>
            <a:fld id="{326951E3-958F-4611-B170-D081BA0250F9}" type="datetimeFigureOut">
              <a:rPr lang="en-US" smtClean="0"/>
              <a:t>2/12/2024</a:t>
            </a:fld>
            <a:endParaRPr lang="en-US"/>
          </a:p>
        </p:txBody>
      </p:sp>
      <p:sp>
        <p:nvSpPr>
          <p:cNvPr id="3" name="Footer Placeholder 2">
            <a:extLst>
              <a:ext uri="{FF2B5EF4-FFF2-40B4-BE49-F238E27FC236}">
                <a16:creationId xmlns:a16="http://schemas.microsoft.com/office/drawing/2014/main" id="{9E6FA3EA-1519-4178-AC3A-231A5BAA79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23DBE-6FD6-4D60-8336-7843B4BD30B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723711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D9AE-CA1A-4751-9B33-0AC09CE629C8}"/>
              </a:ext>
            </a:extLst>
          </p:cNvPr>
          <p:cNvSpPr>
            <a:spLocks noGrp="1"/>
          </p:cNvSpPr>
          <p:nvPr>
            <p:ph type="title"/>
          </p:nvPr>
        </p:nvSpPr>
        <p:spPr>
          <a:xfrm>
            <a:off x="839789" y="996948"/>
            <a:ext cx="3046410" cy="1479551"/>
          </a:xfrm>
        </p:spPr>
        <p:txBody>
          <a:bodyPr anchor="t">
            <a:normAutofit/>
          </a:bodyPr>
          <a:lstStyle>
            <a:lvl1pPr>
              <a:lnSpc>
                <a:spcPct val="110000"/>
              </a:lnSpc>
              <a:defRPr sz="2400" cap="all" spc="4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E4DF9941-76E5-42B5-8464-C1A7010D94F0}"/>
              </a:ext>
            </a:extLst>
          </p:cNvPr>
          <p:cNvSpPr>
            <a:spLocks noGrp="1"/>
          </p:cNvSpPr>
          <p:nvPr>
            <p:ph idx="1"/>
          </p:nvPr>
        </p:nvSpPr>
        <p:spPr>
          <a:xfrm>
            <a:off x="5260796" y="876300"/>
            <a:ext cx="5758235" cy="5181599"/>
          </a:xfrm>
        </p:spPr>
        <p:txBody>
          <a:bodyPr>
            <a:normAutofit/>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84785D8-F112-415F-9AB4-5F2AC060D127}"/>
              </a:ext>
            </a:extLst>
          </p:cNvPr>
          <p:cNvSpPr>
            <a:spLocks noGrp="1"/>
          </p:cNvSpPr>
          <p:nvPr>
            <p:ph type="body" sz="half" idx="2"/>
          </p:nvPr>
        </p:nvSpPr>
        <p:spPr>
          <a:xfrm>
            <a:off x="839789" y="2666144"/>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670A0B3-4E9C-4FAC-B1D1-2673F7B5A10F}"/>
              </a:ext>
            </a:extLst>
          </p:cNvPr>
          <p:cNvSpPr>
            <a:spLocks noGrp="1"/>
          </p:cNvSpPr>
          <p:nvPr>
            <p:ph type="dt" sz="half" idx="10"/>
          </p:nvPr>
        </p:nvSpPr>
        <p:spPr/>
        <p:txBody>
          <a:bodyPr/>
          <a:lstStyle/>
          <a:p>
            <a:fld id="{326951E3-958F-4611-B170-D081BA0250F9}" type="datetimeFigureOut">
              <a:rPr lang="en-US" smtClean="0"/>
              <a:t>2/12/2024</a:t>
            </a:fld>
            <a:endParaRPr lang="en-US"/>
          </a:p>
        </p:txBody>
      </p:sp>
      <p:sp>
        <p:nvSpPr>
          <p:cNvPr id="6" name="Footer Placeholder 5">
            <a:extLst>
              <a:ext uri="{FF2B5EF4-FFF2-40B4-BE49-F238E27FC236}">
                <a16:creationId xmlns:a16="http://schemas.microsoft.com/office/drawing/2014/main" id="{E1AA370A-33F5-48A6-962A-47C0F15D4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AD606-A37D-4697-AA7A-EAE4F101A707}"/>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9" name="Straight Connector 8">
            <a:extLst>
              <a:ext uri="{FF2B5EF4-FFF2-40B4-BE49-F238E27FC236}">
                <a16:creationId xmlns:a16="http://schemas.microsoft.com/office/drawing/2014/main" id="{644E0B5E-1030-4A34-AB09-05ACB45CE993}"/>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839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1D4C-0A93-40A6-9645-5EF7DE6C5977}"/>
              </a:ext>
            </a:extLst>
          </p:cNvPr>
          <p:cNvSpPr>
            <a:spLocks noGrp="1"/>
          </p:cNvSpPr>
          <p:nvPr>
            <p:ph type="title"/>
          </p:nvPr>
        </p:nvSpPr>
        <p:spPr>
          <a:xfrm>
            <a:off x="839789" y="989314"/>
            <a:ext cx="3046409" cy="1487185"/>
          </a:xfrm>
        </p:spPr>
        <p:txBody>
          <a:bodyPr anchor="t">
            <a:normAutofit/>
          </a:bodyPr>
          <a:lstStyle>
            <a:lvl1pPr>
              <a:lnSpc>
                <a:spcPct val="110000"/>
              </a:lnSpc>
              <a:defRPr sz="2400" cap="all" spc="300" baseline="0"/>
            </a:lvl1pPr>
          </a:lstStyle>
          <a:p>
            <a:r>
              <a:rPr lang="en-US" dirty="0"/>
              <a:t>Click to edit Master title style</a:t>
            </a:r>
          </a:p>
        </p:txBody>
      </p:sp>
      <p:sp>
        <p:nvSpPr>
          <p:cNvPr id="3" name="Picture Placeholder 2">
            <a:extLst>
              <a:ext uri="{FF2B5EF4-FFF2-40B4-BE49-F238E27FC236}">
                <a16:creationId xmlns:a16="http://schemas.microsoft.com/office/drawing/2014/main" id="{222F9455-852F-4604-87D4-801E8D5DB502}"/>
              </a:ext>
            </a:extLst>
          </p:cNvPr>
          <p:cNvSpPr>
            <a:spLocks noGrp="1"/>
          </p:cNvSpPr>
          <p:nvPr>
            <p:ph type="pic" idx="1"/>
          </p:nvPr>
        </p:nvSpPr>
        <p:spPr>
          <a:xfrm>
            <a:off x="5334004" y="876300"/>
            <a:ext cx="5943596"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842061-B161-4973-9EE4-76D0B73FC18C}"/>
              </a:ext>
            </a:extLst>
          </p:cNvPr>
          <p:cNvSpPr>
            <a:spLocks noGrp="1"/>
          </p:cNvSpPr>
          <p:nvPr>
            <p:ph type="body" sz="half" idx="2"/>
          </p:nvPr>
        </p:nvSpPr>
        <p:spPr>
          <a:xfrm>
            <a:off x="839789" y="2666143"/>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5DDCE2E0-050A-4BC2-91DF-7A00811D28EB}"/>
              </a:ext>
            </a:extLst>
          </p:cNvPr>
          <p:cNvSpPr>
            <a:spLocks noGrp="1"/>
          </p:cNvSpPr>
          <p:nvPr>
            <p:ph type="dt" sz="half" idx="10"/>
          </p:nvPr>
        </p:nvSpPr>
        <p:spPr/>
        <p:txBody>
          <a:bodyPr/>
          <a:lstStyle/>
          <a:p>
            <a:fld id="{326951E3-958F-4611-B170-D081BA0250F9}" type="datetimeFigureOut">
              <a:rPr lang="en-US" smtClean="0"/>
              <a:t>2/12/2024</a:t>
            </a:fld>
            <a:endParaRPr lang="en-US"/>
          </a:p>
        </p:txBody>
      </p:sp>
      <p:sp>
        <p:nvSpPr>
          <p:cNvPr id="6" name="Footer Placeholder 5">
            <a:extLst>
              <a:ext uri="{FF2B5EF4-FFF2-40B4-BE49-F238E27FC236}">
                <a16:creationId xmlns:a16="http://schemas.microsoft.com/office/drawing/2014/main" id="{260AB003-B443-4B96-9DD9-4284E7E1E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79DBA-16C0-4FFB-B367-B96169B4B005}"/>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13" name="Straight Connector 12">
            <a:extLst>
              <a:ext uri="{FF2B5EF4-FFF2-40B4-BE49-F238E27FC236}">
                <a16:creationId xmlns:a16="http://schemas.microsoft.com/office/drawing/2014/main" id="{C9F2BD78-1D6B-4742-9726-75646D91F4AC}"/>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484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98CBCD-166B-4F97-A6DF-DAA3BF2B25A3}"/>
              </a:ext>
            </a:extLst>
          </p:cNvPr>
          <p:cNvSpPr>
            <a:spLocks noGrp="1"/>
          </p:cNvSpPr>
          <p:nvPr>
            <p:ph type="title"/>
          </p:nvPr>
        </p:nvSpPr>
        <p:spPr>
          <a:xfrm>
            <a:off x="849760" y="876302"/>
            <a:ext cx="10427840" cy="108605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64D6D9-636D-450B-839A-22AE0CED2315}"/>
              </a:ext>
            </a:extLst>
          </p:cNvPr>
          <p:cNvSpPr>
            <a:spLocks noGrp="1"/>
          </p:cNvSpPr>
          <p:nvPr>
            <p:ph type="body" idx="1"/>
          </p:nvPr>
        </p:nvSpPr>
        <p:spPr>
          <a:xfrm>
            <a:off x="849758" y="2065984"/>
            <a:ext cx="10427841" cy="39032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FE6CAEC-1EE5-4B71-9646-5C378EEBEFE8}"/>
              </a:ext>
            </a:extLst>
          </p:cNvPr>
          <p:cNvSpPr>
            <a:spLocks noGrp="1"/>
          </p:cNvSpPr>
          <p:nvPr>
            <p:ph type="dt" sz="half" idx="2"/>
          </p:nvPr>
        </p:nvSpPr>
        <p:spPr>
          <a:xfrm>
            <a:off x="7382838" y="6356350"/>
            <a:ext cx="3361362" cy="365125"/>
          </a:xfrm>
          <a:prstGeom prst="rect">
            <a:avLst/>
          </a:prstGeom>
        </p:spPr>
        <p:txBody>
          <a:bodyPr vert="horz" lIns="91440" tIns="45720" rIns="91440" bIns="45720" rtlCol="0" anchor="ctr"/>
          <a:lstStyle>
            <a:lvl1pPr algn="r">
              <a:defRPr sz="900">
                <a:solidFill>
                  <a:schemeClr val="tx2"/>
                </a:solidFill>
              </a:defRPr>
            </a:lvl1pPr>
          </a:lstStyle>
          <a:p>
            <a:fld id="{326951E3-958F-4611-B170-D081BA0250F9}" type="datetimeFigureOut">
              <a:rPr lang="en-US" smtClean="0"/>
              <a:pPr/>
              <a:t>2/12/2024</a:t>
            </a:fld>
            <a:endParaRPr lang="en-US" dirty="0"/>
          </a:p>
        </p:txBody>
      </p:sp>
      <p:sp>
        <p:nvSpPr>
          <p:cNvPr id="5" name="Footer Placeholder 4">
            <a:extLst>
              <a:ext uri="{FF2B5EF4-FFF2-40B4-BE49-F238E27FC236}">
                <a16:creationId xmlns:a16="http://schemas.microsoft.com/office/drawing/2014/main" id="{66570EF8-70B2-4AFC-8388-691A146AA75A}"/>
              </a:ext>
            </a:extLst>
          </p:cNvPr>
          <p:cNvSpPr>
            <a:spLocks noGrp="1"/>
          </p:cNvSpPr>
          <p:nvPr>
            <p:ph type="ftr" sz="quarter" idx="3"/>
          </p:nvPr>
        </p:nvSpPr>
        <p:spPr>
          <a:xfrm>
            <a:off x="858748" y="6356350"/>
            <a:ext cx="4114800" cy="365125"/>
          </a:xfrm>
          <a:prstGeom prst="rect">
            <a:avLst/>
          </a:prstGeom>
        </p:spPr>
        <p:txBody>
          <a:bodyPr vert="horz" lIns="91440" tIns="45720" rIns="91440" bIns="45720" rtlCol="0" anchor="ctr"/>
          <a:lstStyle>
            <a:lvl1pPr algn="l">
              <a:defRPr sz="900" cap="none" spc="0" baseline="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52F07DC7-D05C-4038-B51A-F00B7B9C996A}"/>
              </a:ext>
            </a:extLst>
          </p:cNvPr>
          <p:cNvSpPr>
            <a:spLocks noGrp="1"/>
          </p:cNvSpPr>
          <p:nvPr>
            <p:ph type="sldNum" sz="quarter" idx="4"/>
          </p:nvPr>
        </p:nvSpPr>
        <p:spPr>
          <a:xfrm>
            <a:off x="10820400" y="6356350"/>
            <a:ext cx="617669" cy="365125"/>
          </a:xfrm>
          <a:prstGeom prst="rect">
            <a:avLst/>
          </a:prstGeom>
        </p:spPr>
        <p:txBody>
          <a:bodyPr vert="horz" lIns="91440" tIns="45720" rIns="91440" bIns="45720" rtlCol="0" anchor="ctr"/>
          <a:lstStyle>
            <a:lvl1pPr algn="r">
              <a:defRPr sz="900" i="1">
                <a:solidFill>
                  <a:schemeClr val="tx2"/>
                </a:solidFill>
              </a:defRPr>
            </a:lvl1pPr>
          </a:lstStyle>
          <a:p>
            <a:fld id="{57871EFB-7B9E-4E86-A89E-697E8EBB06F2}" type="slidenum">
              <a:rPr lang="en-US" smtClean="0"/>
              <a:pPr/>
              <a:t>‹#›</a:t>
            </a:fld>
            <a:endParaRPr lang="en-US" dirty="0"/>
          </a:p>
        </p:txBody>
      </p:sp>
      <p:cxnSp>
        <p:nvCxnSpPr>
          <p:cNvPr id="34" name="Straight Connector 33">
            <a:extLst>
              <a:ext uri="{FF2B5EF4-FFF2-40B4-BE49-F238E27FC236}">
                <a16:creationId xmlns:a16="http://schemas.microsoft.com/office/drawing/2014/main" id="{EAD4CCDA-06BF-4D2A-B44F-195AEC0B5B22}"/>
              </a:ext>
            </a:extLst>
          </p:cNvPr>
          <p:cNvCxnSpPr>
            <a:cxnSpLocks/>
          </p:cNvCxnSpPr>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182522"/>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6" r:id="rId6"/>
    <p:sldLayoutId id="2147483741" r:id="rId7"/>
    <p:sldLayoutId id="2147483742" r:id="rId8"/>
    <p:sldLayoutId id="2147483743" r:id="rId9"/>
    <p:sldLayoutId id="2147483745" r:id="rId10"/>
    <p:sldLayoutId id="2147483744"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SzPct val="70000"/>
        <a:buFont typeface="Arial" panose="020B0604020202020204" pitchFamily="34" charset="0"/>
        <a:buChar char="•"/>
        <a:defRPr sz="2000" kern="1200">
          <a:solidFill>
            <a:schemeClr val="tx2"/>
          </a:solidFill>
          <a:latin typeface="+mn-lt"/>
          <a:ea typeface="+mn-ea"/>
          <a:cs typeface="+mn-cs"/>
        </a:defRPr>
      </a:lvl1pPr>
      <a:lvl2pPr marL="274320" indent="0" algn="l" defTabSz="914400" rtl="0" eaLnBrk="1" latinLnBrk="0" hangingPunct="1">
        <a:lnSpc>
          <a:spcPct val="120000"/>
        </a:lnSpc>
        <a:spcBef>
          <a:spcPts val="500"/>
        </a:spcBef>
        <a:buSzPct val="70000"/>
        <a:buFontTx/>
        <a:buNone/>
        <a:defRPr sz="1800" i="1" kern="1200">
          <a:solidFill>
            <a:schemeClr val="tx2"/>
          </a:solidFill>
          <a:latin typeface="+mn-lt"/>
          <a:ea typeface="+mn-ea"/>
          <a:cs typeface="+mn-cs"/>
        </a:defRPr>
      </a:lvl2pPr>
      <a:lvl3pPr marL="502920" indent="-228600" algn="l" defTabSz="914400" rtl="0" eaLnBrk="1" latinLnBrk="0" hangingPunct="1">
        <a:lnSpc>
          <a:spcPct val="120000"/>
        </a:lnSpc>
        <a:spcBef>
          <a:spcPts val="500"/>
        </a:spcBef>
        <a:buSzPct val="70000"/>
        <a:buFont typeface="Arial" panose="020B0604020202020204" pitchFamily="34" charset="0"/>
        <a:buChar char="•"/>
        <a:defRPr sz="1800" kern="1200">
          <a:solidFill>
            <a:schemeClr val="tx2"/>
          </a:solidFill>
          <a:latin typeface="+mn-lt"/>
          <a:ea typeface="+mn-ea"/>
          <a:cs typeface="+mn-cs"/>
        </a:defRPr>
      </a:lvl3pPr>
      <a:lvl4pPr marL="548640" indent="0" algn="l" defTabSz="914400" rtl="0" eaLnBrk="1" latinLnBrk="0" hangingPunct="1">
        <a:lnSpc>
          <a:spcPct val="120000"/>
        </a:lnSpc>
        <a:spcBef>
          <a:spcPts val="500"/>
        </a:spcBef>
        <a:buSzPct val="70000"/>
        <a:buFont typeface="Arial" panose="020B0604020202020204" pitchFamily="34" charset="0"/>
        <a:buNone/>
        <a:defRPr sz="1600" i="1" kern="1200">
          <a:solidFill>
            <a:schemeClr val="tx2"/>
          </a:solidFill>
          <a:latin typeface="+mn-lt"/>
          <a:ea typeface="+mn-ea"/>
          <a:cs typeface="+mn-cs"/>
        </a:defRPr>
      </a:lvl4pPr>
      <a:lvl5pPr marL="822960" indent="-228600" algn="l" defTabSz="914400" rtl="0" eaLnBrk="1" latinLnBrk="0" hangingPunct="1">
        <a:lnSpc>
          <a:spcPct val="120000"/>
        </a:lnSpc>
        <a:spcBef>
          <a:spcPts val="500"/>
        </a:spcBef>
        <a:buSzPct val="7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CBFA13-E514-5D04-286A-C2CCE052D026}"/>
              </a:ext>
            </a:extLst>
          </p:cNvPr>
          <p:cNvPicPr>
            <a:picLocks noChangeAspect="1"/>
          </p:cNvPicPr>
          <p:nvPr/>
        </p:nvPicPr>
        <p:blipFill rotWithShape="1">
          <a:blip r:embed="rId2"/>
          <a:srcRect t="29687"/>
          <a:stretch/>
        </p:blipFill>
        <p:spPr>
          <a:xfrm>
            <a:off x="20" y="1"/>
            <a:ext cx="12191979" cy="6858000"/>
          </a:xfrm>
          <a:prstGeom prst="rect">
            <a:avLst/>
          </a:prstGeom>
        </p:spPr>
      </p:pic>
      <p:sp>
        <p:nvSpPr>
          <p:cNvPr id="2" name="Title 1">
            <a:extLst>
              <a:ext uri="{FF2B5EF4-FFF2-40B4-BE49-F238E27FC236}">
                <a16:creationId xmlns:a16="http://schemas.microsoft.com/office/drawing/2014/main" id="{AB86D1BD-4E48-C1F9-98E3-0CCA89E7E8EB}"/>
              </a:ext>
            </a:extLst>
          </p:cNvPr>
          <p:cNvSpPr>
            <a:spLocks noGrp="1"/>
          </p:cNvSpPr>
          <p:nvPr>
            <p:ph type="title"/>
          </p:nvPr>
        </p:nvSpPr>
        <p:spPr>
          <a:xfrm>
            <a:off x="352337" y="-1122975"/>
            <a:ext cx="11353101" cy="2245949"/>
          </a:xfrm>
        </p:spPr>
        <p:txBody>
          <a:bodyPr vert="horz" lIns="91440" tIns="45720" rIns="91440" bIns="45720" rtlCol="0" anchor="b">
            <a:normAutofit/>
          </a:bodyPr>
          <a:lstStyle/>
          <a:p>
            <a:r>
              <a:rPr lang="en-US" sz="4800" b="1" dirty="0">
                <a:solidFill>
                  <a:schemeClr val="bg1"/>
                </a:solidFill>
              </a:rPr>
              <a:t>Introducing the Wellness Project</a:t>
            </a:r>
          </a:p>
        </p:txBody>
      </p:sp>
      <p:sp>
        <p:nvSpPr>
          <p:cNvPr id="3" name="TextBox 2">
            <a:extLst>
              <a:ext uri="{FF2B5EF4-FFF2-40B4-BE49-F238E27FC236}">
                <a16:creationId xmlns:a16="http://schemas.microsoft.com/office/drawing/2014/main" id="{A909BFA2-5308-A8DF-F8F8-86C6769DCDDD}"/>
              </a:ext>
            </a:extLst>
          </p:cNvPr>
          <p:cNvSpPr txBox="1"/>
          <p:nvPr/>
        </p:nvSpPr>
        <p:spPr>
          <a:xfrm>
            <a:off x="352337" y="1856530"/>
            <a:ext cx="5008228" cy="4031873"/>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chemeClr val="bg1"/>
                </a:solidFill>
              </a:rPr>
              <a:t>Raising Healthy Families </a:t>
            </a:r>
          </a:p>
          <a:p>
            <a:pPr marL="457200" indent="-457200">
              <a:buFont typeface="Arial" panose="020B0604020202020204" pitchFamily="34" charset="0"/>
              <a:buChar char="•"/>
            </a:pPr>
            <a:endParaRPr lang="en-US" sz="3200" b="1" dirty="0">
              <a:solidFill>
                <a:schemeClr val="bg1"/>
              </a:solidFill>
            </a:endParaRPr>
          </a:p>
          <a:p>
            <a:pPr marL="457200" indent="-457200">
              <a:buFont typeface="Arial" panose="020B0604020202020204" pitchFamily="34" charset="0"/>
              <a:buChar char="•"/>
            </a:pPr>
            <a:r>
              <a:rPr lang="en-US" sz="3200" b="1" dirty="0">
                <a:solidFill>
                  <a:schemeClr val="bg1"/>
                </a:solidFill>
              </a:rPr>
              <a:t>Performance Fitness with Olympic mentors </a:t>
            </a:r>
          </a:p>
          <a:p>
            <a:endParaRPr lang="en-US" sz="3200" b="1" dirty="0">
              <a:solidFill>
                <a:schemeClr val="bg1"/>
              </a:solidFill>
            </a:endParaRPr>
          </a:p>
          <a:p>
            <a:pPr marL="457200" indent="-457200">
              <a:buFont typeface="Arial" panose="020B0604020202020204" pitchFamily="34" charset="0"/>
              <a:buChar char="•"/>
            </a:pPr>
            <a:r>
              <a:rPr lang="en-US" sz="3200" b="1" dirty="0">
                <a:solidFill>
                  <a:schemeClr val="bg1"/>
                </a:solidFill>
              </a:rPr>
              <a:t>Aging gracefully at all stages of life</a:t>
            </a:r>
          </a:p>
          <a:p>
            <a:pPr marL="457200" indent="-457200">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1606115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379" name="Rectangle 15378">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1" name="Rectangle 1">
            <a:extLst>
              <a:ext uri="{FF2B5EF4-FFF2-40B4-BE49-F238E27FC236}">
                <a16:creationId xmlns:a16="http://schemas.microsoft.com/office/drawing/2014/main" id="{E3BD2BD0-21F2-31D6-7E5F-37B72DE8D81B}"/>
              </a:ext>
            </a:extLst>
          </p:cNvPr>
          <p:cNvSpPr>
            <a:spLocks noGrp="1" noChangeArrowheads="1"/>
          </p:cNvSpPr>
          <p:nvPr>
            <p:ph type="title"/>
          </p:nvPr>
        </p:nvSpPr>
        <p:spPr>
          <a:xfrm>
            <a:off x="763297" y="173987"/>
            <a:ext cx="4569407" cy="1560083"/>
          </a:xfrm>
        </p:spPr>
        <p:txBody>
          <a:bodyPr>
            <a:normAutofit/>
          </a:bodyPr>
          <a:lstStyle/>
          <a:p>
            <a:pPr algn="ctr" eaLnBrk="1" hangingPunct="1"/>
            <a:r>
              <a:rPr lang="en-US" altLang="en-US" sz="4100" dirty="0"/>
              <a:t>Strategies for Health &amp; Wellness</a:t>
            </a:r>
          </a:p>
        </p:txBody>
      </p:sp>
      <p:cxnSp>
        <p:nvCxnSpPr>
          <p:cNvPr id="15381" name="Straight Connector 15380">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15362" name="Rectangle 2">
            <a:extLst>
              <a:ext uri="{FF2B5EF4-FFF2-40B4-BE49-F238E27FC236}">
                <a16:creationId xmlns:a16="http://schemas.microsoft.com/office/drawing/2014/main" id="{2FE96C4B-0AD5-A6C3-788F-5AFC5DCD13A5}"/>
              </a:ext>
            </a:extLst>
          </p:cNvPr>
          <p:cNvSpPr>
            <a:spLocks noGrp="1" noChangeArrowheads="1"/>
          </p:cNvSpPr>
          <p:nvPr>
            <p:ph type="body" idx="1"/>
          </p:nvPr>
        </p:nvSpPr>
        <p:spPr>
          <a:xfrm>
            <a:off x="1486143" y="1908057"/>
            <a:ext cx="3746928" cy="4668912"/>
          </a:xfrm>
        </p:spPr>
        <p:txBody>
          <a:bodyPr anchor="t">
            <a:normAutofit/>
          </a:bodyPr>
          <a:lstStyle/>
          <a:p>
            <a:pPr marL="0" indent="0">
              <a:lnSpc>
                <a:spcPct val="110000"/>
              </a:lnSpc>
              <a:buNone/>
            </a:pPr>
            <a:r>
              <a:rPr lang="en-US" altLang="en-US" sz="1800" dirty="0"/>
              <a:t>Five lifestyle factors have been shown to reduce risk for type 2 diabetes: </a:t>
            </a:r>
          </a:p>
          <a:p>
            <a:pPr marL="0" indent="0">
              <a:lnSpc>
                <a:spcPct val="110000"/>
              </a:lnSpc>
              <a:buNone/>
            </a:pPr>
            <a:endParaRPr lang="en-US" altLang="en-US" sz="1800" dirty="0"/>
          </a:p>
          <a:p>
            <a:pPr marL="0" indent="0">
              <a:lnSpc>
                <a:spcPct val="110000"/>
              </a:lnSpc>
              <a:buNone/>
            </a:pPr>
            <a:r>
              <a:rPr lang="en-US" altLang="en-US" sz="1800" b="1" dirty="0">
                <a:solidFill>
                  <a:srgbClr val="00B0F0"/>
                </a:solidFill>
              </a:rPr>
              <a:t>Men</a:t>
            </a:r>
            <a:r>
              <a:rPr lang="en-US" altLang="en-US" sz="1800" dirty="0"/>
              <a:t> who adopted all 5 healthy lifestyle factors lower their risk for developing diabetes by 72%: </a:t>
            </a:r>
            <a:br>
              <a:rPr lang="en-US" altLang="en-US" sz="1800" dirty="0"/>
            </a:br>
            <a:br>
              <a:rPr lang="en-US" altLang="en-US" sz="1800" dirty="0"/>
            </a:br>
            <a:r>
              <a:rPr lang="en-US" altLang="en-US" sz="1800" b="1" dirty="0">
                <a:solidFill>
                  <a:srgbClr val="E648B1"/>
                </a:solidFill>
              </a:rPr>
              <a:t>Women</a:t>
            </a:r>
            <a:r>
              <a:rPr lang="en-US" altLang="en-US" sz="1800" dirty="0"/>
              <a:t> who adopted all 5 healthy lifestyle factors lower their risk for developing diabetes by, by 84%. (Reis, 2011).</a:t>
            </a:r>
          </a:p>
          <a:p>
            <a:pPr marL="0" indent="0">
              <a:lnSpc>
                <a:spcPct val="110000"/>
              </a:lnSpc>
            </a:pPr>
            <a:endParaRPr lang="en-US" altLang="en-US" sz="1400" dirty="0"/>
          </a:p>
        </p:txBody>
      </p:sp>
      <p:pic>
        <p:nvPicPr>
          <p:cNvPr id="15373" name="Picture 15363" descr="Desk with stethoscope and computer keyboard">
            <a:extLst>
              <a:ext uri="{FF2B5EF4-FFF2-40B4-BE49-F238E27FC236}">
                <a16:creationId xmlns:a16="http://schemas.microsoft.com/office/drawing/2014/main" id="{3AC5337E-B451-6729-EE06-DDC8B87A1D68}"/>
              </a:ext>
            </a:extLst>
          </p:cNvPr>
          <p:cNvPicPr>
            <a:picLocks noChangeAspect="1"/>
          </p:cNvPicPr>
          <p:nvPr/>
        </p:nvPicPr>
        <p:blipFill rotWithShape="1">
          <a:blip r:embed="rId2"/>
          <a:srcRect l="20351" r="20353" b="2"/>
          <a:stretch/>
        </p:blipFill>
        <p:spPr>
          <a:xfrm>
            <a:off x="6096000" y="-16591"/>
            <a:ext cx="6107073" cy="6874591"/>
          </a:xfrm>
          <a:prstGeom prst="rect">
            <a:avLst/>
          </a:prstGeom>
        </p:spPr>
      </p:pic>
    </p:spTree>
    <p:extLst>
      <p:ext uri="{BB962C8B-B14F-4D97-AF65-F5344CB8AC3E}">
        <p14:creationId xmlns:p14="http://schemas.microsoft.com/office/powerpoint/2010/main" val="4099075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3CECA2BE-0443-493F-9413-FC132026C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Dog Staring At A Burger">
            <a:extLst>
              <a:ext uri="{FF2B5EF4-FFF2-40B4-BE49-F238E27FC236}">
                <a16:creationId xmlns:a16="http://schemas.microsoft.com/office/drawing/2014/main" id="{D1FAA5B0-1C75-14C6-BBB6-09D7B454712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58"/>
          <a:stretch/>
        </p:blipFill>
        <p:spPr>
          <a:xfrm>
            <a:off x="20" y="1"/>
            <a:ext cx="12188932" cy="6857999"/>
          </a:xfrm>
          <a:prstGeom prst="rect">
            <a:avLst/>
          </a:prstGeom>
        </p:spPr>
      </p:pic>
      <p:sp>
        <p:nvSpPr>
          <p:cNvPr id="12" name="Rectangle 11">
            <a:extLst>
              <a:ext uri="{FF2B5EF4-FFF2-40B4-BE49-F238E27FC236}">
                <a16:creationId xmlns:a16="http://schemas.microsoft.com/office/drawing/2014/main" id="{57C3041F-18C8-4A3F-BB74-556AD2101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2211293"/>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D86CE3-D3BA-2C31-3F22-FFE636EEF84E}"/>
              </a:ext>
            </a:extLst>
          </p:cNvPr>
          <p:cNvSpPr>
            <a:spLocks noGrp="1"/>
          </p:cNvSpPr>
          <p:nvPr>
            <p:ph type="title"/>
          </p:nvPr>
        </p:nvSpPr>
        <p:spPr>
          <a:xfrm>
            <a:off x="3632433" y="337833"/>
            <a:ext cx="8390205" cy="1192455"/>
          </a:xfrm>
        </p:spPr>
        <p:txBody>
          <a:bodyPr vert="horz" lIns="91440" tIns="45720" rIns="91440" bIns="45720" rtlCol="0" anchor="t">
            <a:normAutofit/>
          </a:bodyPr>
          <a:lstStyle/>
          <a:p>
            <a:pPr algn="ctr">
              <a:lnSpc>
                <a:spcPct val="90000"/>
              </a:lnSpc>
            </a:pPr>
            <a:r>
              <a:rPr lang="en-US" sz="3700" dirty="0">
                <a:solidFill>
                  <a:srgbClr val="FFFFFF"/>
                </a:solidFill>
              </a:rPr>
              <a:t>Problem #1 : We are NOT eating right!</a:t>
            </a:r>
          </a:p>
        </p:txBody>
      </p:sp>
      <p:sp>
        <p:nvSpPr>
          <p:cNvPr id="14" name="Rectangle 13">
            <a:extLst>
              <a:ext uri="{FF2B5EF4-FFF2-40B4-BE49-F238E27FC236}">
                <a16:creationId xmlns:a16="http://schemas.microsoft.com/office/drawing/2014/main" id="{72B28B90-B579-47ED-A625-BAD03AE6C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930588"/>
            <a:ext cx="12191999" cy="1927411"/>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6259606"/>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50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1C0BCA8-B9D5-4F84-B063-ABE683EE0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Vegetables and fruits in a row">
            <a:extLst>
              <a:ext uri="{FF2B5EF4-FFF2-40B4-BE49-F238E27FC236}">
                <a16:creationId xmlns:a16="http://schemas.microsoft.com/office/drawing/2014/main" id="{A6A2E245-5A0E-618F-F7BE-2FC147C1EDD6}"/>
              </a:ext>
            </a:extLst>
          </p:cNvPr>
          <p:cNvPicPr>
            <a:picLocks noChangeAspect="1"/>
          </p:cNvPicPr>
          <p:nvPr/>
        </p:nvPicPr>
        <p:blipFill rotWithShape="1">
          <a:blip r:embed="rId2"/>
          <a:srcRect t="15730"/>
          <a:stretch/>
        </p:blipFill>
        <p:spPr>
          <a:xfrm>
            <a:off x="20" y="10"/>
            <a:ext cx="12191979" cy="6857989"/>
          </a:xfrm>
          <a:prstGeom prst="rect">
            <a:avLst/>
          </a:prstGeom>
        </p:spPr>
      </p:pic>
      <p:sp>
        <p:nvSpPr>
          <p:cNvPr id="12" name="Freeform: Shape 11">
            <a:extLst>
              <a:ext uri="{FF2B5EF4-FFF2-40B4-BE49-F238E27FC236}">
                <a16:creationId xmlns:a16="http://schemas.microsoft.com/office/drawing/2014/main" id="{3148D7B7-CAFA-4089-A365-6371A76FE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144236 w 12192000"/>
              <a:gd name="connsiteY0" fmla="*/ 859953 h 6858000"/>
              <a:gd name="connsiteX1" fmla="*/ 954990 w 12192000"/>
              <a:gd name="connsiteY1" fmla="*/ 3049201 h 6858000"/>
              <a:gd name="connsiteX2" fmla="*/ 954990 w 12192000"/>
              <a:gd name="connsiteY2" fmla="*/ 3317710 h 6858000"/>
              <a:gd name="connsiteX3" fmla="*/ 954990 w 12192000"/>
              <a:gd name="connsiteY3" fmla="*/ 6057900 h 6858000"/>
              <a:gd name="connsiteX4" fmla="*/ 5334000 w 12192000"/>
              <a:gd name="connsiteY4" fmla="*/ 6057900 h 6858000"/>
              <a:gd name="connsiteX5" fmla="*/ 5334000 w 12192000"/>
              <a:gd name="connsiteY5" fmla="*/ 3049201 h 6858000"/>
              <a:gd name="connsiteX6" fmla="*/ 3144755 w 12192000"/>
              <a:gd name="connsiteY6" fmla="*/ 859953 h 6858000"/>
              <a:gd name="connsiteX7" fmla="*/ 0 w 12192000"/>
              <a:gd name="connsiteY7" fmla="*/ 0 h 6858000"/>
              <a:gd name="connsiteX8" fmla="*/ 12192000 w 12192000"/>
              <a:gd name="connsiteY8" fmla="*/ 0 h 6858000"/>
              <a:gd name="connsiteX9" fmla="*/ 12192000 w 12192000"/>
              <a:gd name="connsiteY9" fmla="*/ 6858000 h 6858000"/>
              <a:gd name="connsiteX10" fmla="*/ 0 w 12192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3144236" y="859953"/>
                </a:moveTo>
                <a:cubicBezTo>
                  <a:pt x="1935127" y="859953"/>
                  <a:pt x="954990" y="1840119"/>
                  <a:pt x="954990" y="3049201"/>
                </a:cubicBezTo>
                <a:lnTo>
                  <a:pt x="954990" y="3317710"/>
                </a:lnTo>
                <a:lnTo>
                  <a:pt x="954990" y="6057900"/>
                </a:lnTo>
                <a:lnTo>
                  <a:pt x="5334000" y="6057900"/>
                </a:lnTo>
                <a:lnTo>
                  <a:pt x="5334000" y="3049201"/>
                </a:lnTo>
                <a:cubicBezTo>
                  <a:pt x="5334000" y="1840119"/>
                  <a:pt x="4353860" y="859953"/>
                  <a:pt x="3144755" y="859953"/>
                </a:cubicBezTo>
                <a:close/>
                <a:moveTo>
                  <a:pt x="0" y="0"/>
                </a:moveTo>
                <a:lnTo>
                  <a:pt x="12192000" y="0"/>
                </a:lnTo>
                <a:lnTo>
                  <a:pt x="12192000" y="6858000"/>
                </a:lnTo>
                <a:lnTo>
                  <a:pt x="0" y="6858000"/>
                </a:lnTo>
                <a:close/>
              </a:path>
            </a:pathLst>
          </a:custGeom>
          <a:solidFill>
            <a:srgbClr val="000000">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D53874A-800D-3141-88A2-370C6FA2D0D1}"/>
              </a:ext>
            </a:extLst>
          </p:cNvPr>
          <p:cNvSpPr>
            <a:spLocks noGrp="1"/>
          </p:cNvSpPr>
          <p:nvPr>
            <p:ph type="title"/>
          </p:nvPr>
        </p:nvSpPr>
        <p:spPr>
          <a:xfrm>
            <a:off x="5985662" y="1161232"/>
            <a:ext cx="5291275" cy="2485479"/>
          </a:xfrm>
        </p:spPr>
        <p:txBody>
          <a:bodyPr vert="horz" lIns="91440" tIns="45720" rIns="91440" bIns="45720" rtlCol="0" anchor="b">
            <a:normAutofit/>
          </a:bodyPr>
          <a:lstStyle/>
          <a:p>
            <a:pPr algn="ctr">
              <a:lnSpc>
                <a:spcPct val="90000"/>
              </a:lnSpc>
            </a:pPr>
            <a:r>
              <a:rPr lang="en-US" sz="4100" b="1" dirty="0">
                <a:solidFill>
                  <a:srgbClr val="FFFFFF"/>
                </a:solidFill>
              </a:rPr>
              <a:t>Problem #2 </a:t>
            </a:r>
            <a:br>
              <a:rPr lang="en-US" sz="4100" b="1" dirty="0">
                <a:solidFill>
                  <a:srgbClr val="FFFFFF"/>
                </a:solidFill>
              </a:rPr>
            </a:br>
            <a:r>
              <a:rPr lang="en-US" sz="4100" b="1" dirty="0">
                <a:solidFill>
                  <a:srgbClr val="FFFFFF"/>
                </a:solidFill>
              </a:rPr>
              <a:t>Even “healthy” food is not as nutritious as it once was!</a:t>
            </a:r>
          </a:p>
        </p:txBody>
      </p:sp>
      <p:cxnSp>
        <p:nvCxnSpPr>
          <p:cNvPr id="14" name="Straight Connector 13">
            <a:extLst>
              <a:ext uri="{FF2B5EF4-FFF2-40B4-BE49-F238E27FC236}">
                <a16:creationId xmlns:a16="http://schemas.microsoft.com/office/drawing/2014/main" id="{7476E355-DC49-4AFB-88DE-62B854B9B3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9851" y="400344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324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1C0BCA8-B9D5-4F84-B063-ABE683EE0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oughnuts on a table">
            <a:extLst>
              <a:ext uri="{FF2B5EF4-FFF2-40B4-BE49-F238E27FC236}">
                <a16:creationId xmlns:a16="http://schemas.microsoft.com/office/drawing/2014/main" id="{A7DA0C85-4D62-7004-3B7B-E5B4202DD2A5}"/>
              </a:ext>
            </a:extLst>
          </p:cNvPr>
          <p:cNvPicPr>
            <a:picLocks noChangeAspect="1"/>
          </p:cNvPicPr>
          <p:nvPr/>
        </p:nvPicPr>
        <p:blipFill rotWithShape="1">
          <a:blip r:embed="rId2"/>
          <a:srcRect t="7658" b="11407"/>
          <a:stretch/>
        </p:blipFill>
        <p:spPr>
          <a:xfrm>
            <a:off x="20" y="-33546"/>
            <a:ext cx="12191979" cy="6857989"/>
          </a:xfrm>
          <a:prstGeom prst="rect">
            <a:avLst/>
          </a:prstGeom>
        </p:spPr>
      </p:pic>
      <p:sp>
        <p:nvSpPr>
          <p:cNvPr id="25" name="Freeform: Shape 24">
            <a:extLst>
              <a:ext uri="{FF2B5EF4-FFF2-40B4-BE49-F238E27FC236}">
                <a16:creationId xmlns:a16="http://schemas.microsoft.com/office/drawing/2014/main" id="{3148D7B7-CAFA-4089-A365-6371A76FE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144236 w 12192000"/>
              <a:gd name="connsiteY0" fmla="*/ 859953 h 6858000"/>
              <a:gd name="connsiteX1" fmla="*/ 954990 w 12192000"/>
              <a:gd name="connsiteY1" fmla="*/ 3049201 h 6858000"/>
              <a:gd name="connsiteX2" fmla="*/ 954990 w 12192000"/>
              <a:gd name="connsiteY2" fmla="*/ 3317710 h 6858000"/>
              <a:gd name="connsiteX3" fmla="*/ 954990 w 12192000"/>
              <a:gd name="connsiteY3" fmla="*/ 6057900 h 6858000"/>
              <a:gd name="connsiteX4" fmla="*/ 5334000 w 12192000"/>
              <a:gd name="connsiteY4" fmla="*/ 6057900 h 6858000"/>
              <a:gd name="connsiteX5" fmla="*/ 5334000 w 12192000"/>
              <a:gd name="connsiteY5" fmla="*/ 3049201 h 6858000"/>
              <a:gd name="connsiteX6" fmla="*/ 3144755 w 12192000"/>
              <a:gd name="connsiteY6" fmla="*/ 859953 h 6858000"/>
              <a:gd name="connsiteX7" fmla="*/ 0 w 12192000"/>
              <a:gd name="connsiteY7" fmla="*/ 0 h 6858000"/>
              <a:gd name="connsiteX8" fmla="*/ 12192000 w 12192000"/>
              <a:gd name="connsiteY8" fmla="*/ 0 h 6858000"/>
              <a:gd name="connsiteX9" fmla="*/ 12192000 w 12192000"/>
              <a:gd name="connsiteY9" fmla="*/ 6858000 h 6858000"/>
              <a:gd name="connsiteX10" fmla="*/ 0 w 12192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3144236" y="859953"/>
                </a:moveTo>
                <a:cubicBezTo>
                  <a:pt x="1935127" y="859953"/>
                  <a:pt x="954990" y="1840119"/>
                  <a:pt x="954990" y="3049201"/>
                </a:cubicBezTo>
                <a:lnTo>
                  <a:pt x="954990" y="3317710"/>
                </a:lnTo>
                <a:lnTo>
                  <a:pt x="954990" y="6057900"/>
                </a:lnTo>
                <a:lnTo>
                  <a:pt x="5334000" y="6057900"/>
                </a:lnTo>
                <a:lnTo>
                  <a:pt x="5334000" y="3049201"/>
                </a:lnTo>
                <a:cubicBezTo>
                  <a:pt x="5334000" y="1840119"/>
                  <a:pt x="4353860" y="859953"/>
                  <a:pt x="3144755" y="859953"/>
                </a:cubicBezTo>
                <a:close/>
                <a:moveTo>
                  <a:pt x="0" y="0"/>
                </a:moveTo>
                <a:lnTo>
                  <a:pt x="12192000" y="0"/>
                </a:lnTo>
                <a:lnTo>
                  <a:pt x="12192000" y="6858000"/>
                </a:lnTo>
                <a:lnTo>
                  <a:pt x="0" y="6858000"/>
                </a:lnTo>
                <a:close/>
              </a:path>
            </a:pathLst>
          </a:custGeom>
          <a:solidFill>
            <a:srgbClr val="000000">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EC765FE-F5D9-00DD-A03B-E40872B1F074}"/>
              </a:ext>
            </a:extLst>
          </p:cNvPr>
          <p:cNvSpPr>
            <a:spLocks noGrp="1"/>
          </p:cNvSpPr>
          <p:nvPr>
            <p:ph type="title"/>
          </p:nvPr>
        </p:nvSpPr>
        <p:spPr>
          <a:xfrm>
            <a:off x="5985663" y="1161232"/>
            <a:ext cx="5004176" cy="2485479"/>
          </a:xfrm>
        </p:spPr>
        <p:txBody>
          <a:bodyPr vert="horz" lIns="91440" tIns="45720" rIns="91440" bIns="45720" rtlCol="0" anchor="b">
            <a:normAutofit fontScale="90000"/>
          </a:bodyPr>
          <a:lstStyle/>
          <a:p>
            <a:pPr algn="ctr">
              <a:lnSpc>
                <a:spcPct val="90000"/>
              </a:lnSpc>
            </a:pPr>
            <a:r>
              <a:rPr lang="en-US" sz="3400" b="1" dirty="0">
                <a:solidFill>
                  <a:srgbClr val="FFFFFF"/>
                </a:solidFill>
              </a:rPr>
              <a:t>Question: </a:t>
            </a:r>
            <a:br>
              <a:rPr lang="en-US" sz="3400" b="1" dirty="0">
                <a:solidFill>
                  <a:srgbClr val="FFFFFF"/>
                </a:solidFill>
              </a:rPr>
            </a:br>
            <a:r>
              <a:rPr lang="en-US" sz="3400" b="1" dirty="0">
                <a:solidFill>
                  <a:srgbClr val="FFFFFF"/>
                </a:solidFill>
              </a:rPr>
              <a:t>Does commercialism contribute to the poor quality of our food?</a:t>
            </a:r>
            <a:br>
              <a:rPr lang="en-US" sz="3400" b="1" dirty="0">
                <a:solidFill>
                  <a:srgbClr val="FFFFFF"/>
                </a:solidFill>
              </a:rPr>
            </a:br>
            <a:br>
              <a:rPr lang="en-US" sz="3400" b="1" dirty="0">
                <a:solidFill>
                  <a:srgbClr val="FFFFFF"/>
                </a:solidFill>
              </a:rPr>
            </a:br>
            <a:r>
              <a:rPr lang="en-US" sz="3400" b="1" dirty="0">
                <a:solidFill>
                  <a:srgbClr val="FFFFFF"/>
                </a:solidFill>
              </a:rPr>
              <a:t>Maybe craving for sweets?</a:t>
            </a:r>
          </a:p>
        </p:txBody>
      </p:sp>
      <p:cxnSp>
        <p:nvCxnSpPr>
          <p:cNvPr id="27" name="Straight Connector 26">
            <a:extLst>
              <a:ext uri="{FF2B5EF4-FFF2-40B4-BE49-F238E27FC236}">
                <a16:creationId xmlns:a16="http://schemas.microsoft.com/office/drawing/2014/main" id="{7476E355-DC49-4AFB-88DE-62B854B9B3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9851" y="400344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53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4" name="Straight Connector 7">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5" name="Rectangle 9">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A cornfield during sunrise">
            <a:extLst>
              <a:ext uri="{FF2B5EF4-FFF2-40B4-BE49-F238E27FC236}">
                <a16:creationId xmlns:a16="http://schemas.microsoft.com/office/drawing/2014/main" id="{ED6F3204-E9CA-4F2E-0D23-E99F8A6320B9}"/>
              </a:ext>
            </a:extLst>
          </p:cNvPr>
          <p:cNvPicPr>
            <a:picLocks noChangeAspect="1"/>
          </p:cNvPicPr>
          <p:nvPr/>
        </p:nvPicPr>
        <p:blipFill rotWithShape="1">
          <a:blip r:embed="rId2"/>
          <a:srcRect l="22879" r="32359" b="2"/>
          <a:stretch/>
        </p:blipFill>
        <p:spPr>
          <a:xfrm>
            <a:off x="1" y="-16591"/>
            <a:ext cx="4610100" cy="6874591"/>
          </a:xfrm>
          <a:prstGeom prst="rect">
            <a:avLst/>
          </a:prstGeom>
        </p:spPr>
      </p:pic>
      <p:cxnSp>
        <p:nvCxnSpPr>
          <p:cNvPr id="17" name="Straight Connector 11">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418810E-A4F1-31C8-9F43-BA55EAF2DDAB}"/>
              </a:ext>
            </a:extLst>
          </p:cNvPr>
          <p:cNvSpPr txBox="1"/>
          <p:nvPr/>
        </p:nvSpPr>
        <p:spPr>
          <a:xfrm>
            <a:off x="6096000" y="913244"/>
            <a:ext cx="5302882" cy="3494854"/>
          </a:xfrm>
          <a:prstGeom prst="rect">
            <a:avLst/>
          </a:prstGeom>
        </p:spPr>
        <p:txBody>
          <a:bodyPr vert="horz" lIns="91440" tIns="45720" rIns="91440" bIns="45720" rtlCol="0" anchor="t">
            <a:noAutofit/>
          </a:bodyPr>
          <a:lstStyle/>
          <a:p>
            <a:pPr>
              <a:lnSpc>
                <a:spcPct val="110000"/>
              </a:lnSpc>
              <a:spcAft>
                <a:spcPts val="600"/>
              </a:spcAft>
              <a:buSzPct val="70000"/>
            </a:pPr>
            <a:r>
              <a:rPr lang="en-US" sz="2000" dirty="0">
                <a:solidFill>
                  <a:schemeClr val="tx2"/>
                </a:solidFill>
              </a:rPr>
              <a:t>Yes, 90% of our people are dependent upon commercial interests for their food supply. </a:t>
            </a:r>
            <a:br>
              <a:rPr lang="en-US" sz="2000" dirty="0">
                <a:solidFill>
                  <a:schemeClr val="tx2"/>
                </a:solidFill>
              </a:rPr>
            </a:br>
            <a:endParaRPr lang="en-US" sz="2000" dirty="0">
              <a:solidFill>
                <a:schemeClr val="tx2"/>
              </a:solidFill>
            </a:endParaRPr>
          </a:p>
          <a:p>
            <a:pPr>
              <a:lnSpc>
                <a:spcPct val="110000"/>
              </a:lnSpc>
              <a:spcAft>
                <a:spcPts val="600"/>
              </a:spcAft>
              <a:buSzPct val="70000"/>
            </a:pPr>
            <a:r>
              <a:rPr lang="en-US" sz="2000" dirty="0">
                <a:solidFill>
                  <a:schemeClr val="tx2"/>
                </a:solidFill>
              </a:rPr>
              <a:t>The farmer is eager to grow two ears of corn in place of one, so he uses chemical “fertilizers.”  </a:t>
            </a:r>
          </a:p>
          <a:p>
            <a:pPr marL="285750" indent="-285750">
              <a:lnSpc>
                <a:spcPct val="110000"/>
              </a:lnSpc>
              <a:spcAft>
                <a:spcPts val="600"/>
              </a:spcAft>
              <a:buSzPct val="70000"/>
              <a:buFont typeface="Arial" panose="020B0604020202020204" pitchFamily="34" charset="0"/>
              <a:buChar char="•"/>
            </a:pPr>
            <a:r>
              <a:rPr lang="en-US" sz="2000" dirty="0">
                <a:solidFill>
                  <a:schemeClr val="tx2"/>
                </a:solidFill>
              </a:rPr>
              <a:t>The effect of such chemicals may reduce the nutritional value of those two ears far below the value of one ear grown on organically fertilized soil, but the two ears bring a higher price.</a:t>
            </a:r>
          </a:p>
          <a:p>
            <a:pPr marL="285750" indent="-285750">
              <a:lnSpc>
                <a:spcPct val="110000"/>
              </a:lnSpc>
              <a:spcAft>
                <a:spcPts val="600"/>
              </a:spcAft>
              <a:buSzPct val="70000"/>
              <a:buFont typeface="Arial" panose="020B0604020202020204" pitchFamily="34" charset="0"/>
              <a:buChar char="•"/>
            </a:pPr>
            <a:r>
              <a:rPr lang="en-US" sz="2000" dirty="0">
                <a:solidFill>
                  <a:schemeClr val="tx2"/>
                </a:solidFill>
              </a:rPr>
              <a:t>And so it is with all food processors, almost without exception.  </a:t>
            </a:r>
          </a:p>
          <a:p>
            <a:pPr marL="285750" indent="-285750">
              <a:lnSpc>
                <a:spcPct val="110000"/>
              </a:lnSpc>
              <a:spcAft>
                <a:spcPts val="600"/>
              </a:spcAft>
              <a:buSzPct val="70000"/>
              <a:buFont typeface="Arial" panose="020B0604020202020204" pitchFamily="34" charset="0"/>
              <a:buChar char="•"/>
            </a:pPr>
            <a:r>
              <a:rPr lang="en-US" sz="2000" dirty="0">
                <a:solidFill>
                  <a:schemeClr val="tx2"/>
                </a:solidFill>
              </a:rPr>
              <a:t>Profit determines the method of preparation.</a:t>
            </a:r>
          </a:p>
        </p:txBody>
      </p:sp>
      <p:sp>
        <p:nvSpPr>
          <p:cNvPr id="3" name="TextBox 2">
            <a:extLst>
              <a:ext uri="{FF2B5EF4-FFF2-40B4-BE49-F238E27FC236}">
                <a16:creationId xmlns:a16="http://schemas.microsoft.com/office/drawing/2014/main" id="{64CBBBC4-C721-610B-96A7-8F150763E69E}"/>
              </a:ext>
            </a:extLst>
          </p:cNvPr>
          <p:cNvSpPr txBox="1"/>
          <p:nvPr/>
        </p:nvSpPr>
        <p:spPr>
          <a:xfrm>
            <a:off x="5560150" y="237888"/>
            <a:ext cx="5838732" cy="461665"/>
          </a:xfrm>
          <a:prstGeom prst="rect">
            <a:avLst/>
          </a:prstGeom>
          <a:noFill/>
        </p:spPr>
        <p:txBody>
          <a:bodyPr wrap="square" rtlCol="0">
            <a:spAutoFit/>
          </a:bodyPr>
          <a:lstStyle/>
          <a:p>
            <a:r>
              <a:rPr lang="en-US" sz="2400" b="1" dirty="0">
                <a:solidFill>
                  <a:srgbClr val="00B050"/>
                </a:solidFill>
              </a:rPr>
              <a:t>Impacts of commercialism on our foods?</a:t>
            </a:r>
          </a:p>
        </p:txBody>
      </p:sp>
    </p:spTree>
    <p:extLst>
      <p:ext uri="{BB962C8B-B14F-4D97-AF65-F5344CB8AC3E}">
        <p14:creationId xmlns:p14="http://schemas.microsoft.com/office/powerpoint/2010/main" val="917320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5143" name="Straight Connector 5142">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5145" name="Rectangle 5144">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6,500+ Family On Electronic Devices Stock Photos, Pictures ...">
            <a:extLst>
              <a:ext uri="{FF2B5EF4-FFF2-40B4-BE49-F238E27FC236}">
                <a16:creationId xmlns:a16="http://schemas.microsoft.com/office/drawing/2014/main" id="{A88F7761-F16B-593C-92EC-534A44BBE3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30"/>
          <a:stretch/>
        </p:blipFill>
        <p:spPr bwMode="auto">
          <a:xfrm>
            <a:off x="19048"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5147" name="Rectangle 5146">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773BC21-A057-4E4D-FBE6-E2231C6DA451}"/>
              </a:ext>
            </a:extLst>
          </p:cNvPr>
          <p:cNvSpPr txBox="1"/>
          <p:nvPr/>
        </p:nvSpPr>
        <p:spPr>
          <a:xfrm>
            <a:off x="572701" y="262416"/>
            <a:ext cx="11371650" cy="103088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400" b="1" dirty="0">
                <a:solidFill>
                  <a:srgbClr val="FFFFFF"/>
                </a:solidFill>
                <a:latin typeface="+mj-lt"/>
                <a:ea typeface="+mj-ea"/>
                <a:cs typeface="+mj-cs"/>
              </a:rPr>
              <a:t>Problem #3: </a:t>
            </a:r>
            <a:br>
              <a:rPr lang="en-US" sz="3400" b="1" dirty="0">
                <a:solidFill>
                  <a:srgbClr val="FFFFFF"/>
                </a:solidFill>
                <a:latin typeface="+mj-lt"/>
                <a:ea typeface="+mj-ea"/>
                <a:cs typeface="+mj-cs"/>
              </a:rPr>
            </a:br>
            <a:r>
              <a:rPr lang="en-US" sz="3400" b="1" dirty="0">
                <a:solidFill>
                  <a:srgbClr val="FFFFFF"/>
                </a:solidFill>
                <a:latin typeface="+mj-lt"/>
                <a:ea typeface="+mj-ea"/>
                <a:cs typeface="+mj-cs"/>
              </a:rPr>
              <a:t>We are less active, so we need fewer calories!</a:t>
            </a:r>
          </a:p>
        </p:txBody>
      </p:sp>
      <p:cxnSp>
        <p:nvCxnSpPr>
          <p:cNvPr id="5149" name="Straight Connector 5148">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1808741"/>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706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7" name="Straight Connector 7">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8" name="Rectangle 9">
            <a:extLst>
              <a:ext uri="{FF2B5EF4-FFF2-40B4-BE49-F238E27FC236}">
                <a16:creationId xmlns:a16="http://schemas.microsoft.com/office/drawing/2014/main" id="{3CECA2BE-0443-493F-9413-FC132026C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3" descr="Assorted vegetables and fruits">
            <a:extLst>
              <a:ext uri="{FF2B5EF4-FFF2-40B4-BE49-F238E27FC236}">
                <a16:creationId xmlns:a16="http://schemas.microsoft.com/office/drawing/2014/main" id="{6869701A-3B57-590B-AC19-6F699EA9C714}"/>
              </a:ext>
            </a:extLst>
          </p:cNvPr>
          <p:cNvPicPr>
            <a:picLocks noChangeAspect="1"/>
          </p:cNvPicPr>
          <p:nvPr/>
        </p:nvPicPr>
        <p:blipFill rotWithShape="1">
          <a:blip r:embed="rId2"/>
          <a:srcRect t="8600" r="-1" b="7109"/>
          <a:stretch/>
        </p:blipFill>
        <p:spPr>
          <a:xfrm>
            <a:off x="20" y="1"/>
            <a:ext cx="12188932" cy="6857999"/>
          </a:xfrm>
          <a:prstGeom prst="rect">
            <a:avLst/>
          </a:prstGeom>
        </p:spPr>
      </p:pic>
      <p:sp>
        <p:nvSpPr>
          <p:cNvPr id="20" name="Rectangle 11">
            <a:extLst>
              <a:ext uri="{FF2B5EF4-FFF2-40B4-BE49-F238E27FC236}">
                <a16:creationId xmlns:a16="http://schemas.microsoft.com/office/drawing/2014/main" id="{57C3041F-18C8-4A3F-BB74-556AD2101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2211293"/>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6AC68E-3ED6-1092-4B09-14911232E11F}"/>
              </a:ext>
            </a:extLst>
          </p:cNvPr>
          <p:cNvSpPr>
            <a:spLocks noGrp="1"/>
          </p:cNvSpPr>
          <p:nvPr>
            <p:ph type="title"/>
          </p:nvPr>
        </p:nvSpPr>
        <p:spPr>
          <a:xfrm>
            <a:off x="952500" y="1"/>
            <a:ext cx="6855490" cy="1790848"/>
          </a:xfrm>
        </p:spPr>
        <p:txBody>
          <a:bodyPr vert="horz" lIns="91440" tIns="45720" rIns="91440" bIns="45720" rtlCol="0" anchor="t">
            <a:normAutofit/>
          </a:bodyPr>
          <a:lstStyle/>
          <a:p>
            <a:pPr algn="ctr">
              <a:lnSpc>
                <a:spcPct val="90000"/>
              </a:lnSpc>
            </a:pPr>
            <a:r>
              <a:rPr lang="en-US" sz="2600" dirty="0">
                <a:solidFill>
                  <a:srgbClr val="FFFFFF"/>
                </a:solidFill>
              </a:rPr>
              <a:t>Se</a:t>
            </a:r>
            <a:r>
              <a:rPr lang="en-US" sz="2600" b="1" dirty="0">
                <a:solidFill>
                  <a:srgbClr val="FFFFFF"/>
                </a:solidFill>
              </a:rPr>
              <a:t>dentary Lifestyles:</a:t>
            </a:r>
            <a:br>
              <a:rPr lang="en-US" sz="2600" b="1" dirty="0">
                <a:solidFill>
                  <a:srgbClr val="FFFFFF"/>
                </a:solidFill>
              </a:rPr>
            </a:br>
            <a:br>
              <a:rPr lang="en-US" sz="2600" b="1" dirty="0">
                <a:solidFill>
                  <a:srgbClr val="FFFFFF"/>
                </a:solidFill>
              </a:rPr>
            </a:br>
            <a:r>
              <a:rPr lang="en-US" sz="2600" b="1" dirty="0">
                <a:solidFill>
                  <a:srgbClr val="FFFFFF"/>
                </a:solidFill>
              </a:rPr>
              <a:t>All of the nutrients we need </a:t>
            </a:r>
            <a:br>
              <a:rPr lang="en-US" sz="2600" b="1" dirty="0">
                <a:solidFill>
                  <a:srgbClr val="FFFFFF"/>
                </a:solidFill>
              </a:rPr>
            </a:br>
            <a:r>
              <a:rPr lang="en-US" sz="2600" b="1" dirty="0">
                <a:solidFill>
                  <a:srgbClr val="FFFFFF"/>
                </a:solidFill>
              </a:rPr>
              <a:t>must therefore come from fewer calories. </a:t>
            </a:r>
          </a:p>
        </p:txBody>
      </p:sp>
      <p:sp>
        <p:nvSpPr>
          <p:cNvPr id="21" name="Rectangle 13">
            <a:extLst>
              <a:ext uri="{FF2B5EF4-FFF2-40B4-BE49-F238E27FC236}">
                <a16:creationId xmlns:a16="http://schemas.microsoft.com/office/drawing/2014/main" id="{72B28B90-B579-47ED-A625-BAD03AE6C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930588"/>
            <a:ext cx="12191999" cy="1927411"/>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6259606"/>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60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1C0BCA8-B9D5-4F84-B063-ABE683EE0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fferent types of vegetables">
            <a:extLst>
              <a:ext uri="{FF2B5EF4-FFF2-40B4-BE49-F238E27FC236}">
                <a16:creationId xmlns:a16="http://schemas.microsoft.com/office/drawing/2014/main" id="{CDB05DD5-7E99-A0DE-369F-3867E45DA087}"/>
              </a:ext>
            </a:extLst>
          </p:cNvPr>
          <p:cNvPicPr>
            <a:picLocks noChangeAspect="1"/>
          </p:cNvPicPr>
          <p:nvPr/>
        </p:nvPicPr>
        <p:blipFill rotWithShape="1">
          <a:blip r:embed="rId2"/>
          <a:srcRect t="10623" b="5108"/>
          <a:stretch/>
        </p:blipFill>
        <p:spPr>
          <a:xfrm>
            <a:off x="20" y="10"/>
            <a:ext cx="12191979" cy="6857989"/>
          </a:xfrm>
          <a:prstGeom prst="rect">
            <a:avLst/>
          </a:prstGeom>
        </p:spPr>
      </p:pic>
      <p:sp>
        <p:nvSpPr>
          <p:cNvPr id="12" name="Freeform: Shape 11">
            <a:extLst>
              <a:ext uri="{FF2B5EF4-FFF2-40B4-BE49-F238E27FC236}">
                <a16:creationId xmlns:a16="http://schemas.microsoft.com/office/drawing/2014/main" id="{3148D7B7-CAFA-4089-A365-6371A76FE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144236 w 12192000"/>
              <a:gd name="connsiteY0" fmla="*/ 859953 h 6858000"/>
              <a:gd name="connsiteX1" fmla="*/ 954990 w 12192000"/>
              <a:gd name="connsiteY1" fmla="*/ 3049201 h 6858000"/>
              <a:gd name="connsiteX2" fmla="*/ 954990 w 12192000"/>
              <a:gd name="connsiteY2" fmla="*/ 3317710 h 6858000"/>
              <a:gd name="connsiteX3" fmla="*/ 954990 w 12192000"/>
              <a:gd name="connsiteY3" fmla="*/ 6057900 h 6858000"/>
              <a:gd name="connsiteX4" fmla="*/ 5334000 w 12192000"/>
              <a:gd name="connsiteY4" fmla="*/ 6057900 h 6858000"/>
              <a:gd name="connsiteX5" fmla="*/ 5334000 w 12192000"/>
              <a:gd name="connsiteY5" fmla="*/ 3049201 h 6858000"/>
              <a:gd name="connsiteX6" fmla="*/ 3144755 w 12192000"/>
              <a:gd name="connsiteY6" fmla="*/ 859953 h 6858000"/>
              <a:gd name="connsiteX7" fmla="*/ 0 w 12192000"/>
              <a:gd name="connsiteY7" fmla="*/ 0 h 6858000"/>
              <a:gd name="connsiteX8" fmla="*/ 12192000 w 12192000"/>
              <a:gd name="connsiteY8" fmla="*/ 0 h 6858000"/>
              <a:gd name="connsiteX9" fmla="*/ 12192000 w 12192000"/>
              <a:gd name="connsiteY9" fmla="*/ 6858000 h 6858000"/>
              <a:gd name="connsiteX10" fmla="*/ 0 w 12192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3144236" y="859953"/>
                </a:moveTo>
                <a:cubicBezTo>
                  <a:pt x="1935127" y="859953"/>
                  <a:pt x="954990" y="1840119"/>
                  <a:pt x="954990" y="3049201"/>
                </a:cubicBezTo>
                <a:lnTo>
                  <a:pt x="954990" y="3317710"/>
                </a:lnTo>
                <a:lnTo>
                  <a:pt x="954990" y="6057900"/>
                </a:lnTo>
                <a:lnTo>
                  <a:pt x="5334000" y="6057900"/>
                </a:lnTo>
                <a:lnTo>
                  <a:pt x="5334000" y="3049201"/>
                </a:lnTo>
                <a:cubicBezTo>
                  <a:pt x="5334000" y="1840119"/>
                  <a:pt x="4353860" y="859953"/>
                  <a:pt x="3144755" y="859953"/>
                </a:cubicBezTo>
                <a:close/>
                <a:moveTo>
                  <a:pt x="0" y="0"/>
                </a:moveTo>
                <a:lnTo>
                  <a:pt x="12192000" y="0"/>
                </a:lnTo>
                <a:lnTo>
                  <a:pt x="12192000" y="6858000"/>
                </a:lnTo>
                <a:lnTo>
                  <a:pt x="0" y="6858000"/>
                </a:lnTo>
                <a:close/>
              </a:path>
            </a:pathLst>
          </a:custGeom>
          <a:solidFill>
            <a:srgbClr val="000000">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D9497DA-FEF3-3183-6E2B-E7F0FE697A7A}"/>
              </a:ext>
            </a:extLst>
          </p:cNvPr>
          <p:cNvSpPr>
            <a:spLocks noGrp="1"/>
          </p:cNvSpPr>
          <p:nvPr>
            <p:ph type="title"/>
          </p:nvPr>
        </p:nvSpPr>
        <p:spPr>
          <a:xfrm>
            <a:off x="5985662" y="1161232"/>
            <a:ext cx="5291275" cy="2485479"/>
          </a:xfrm>
        </p:spPr>
        <p:txBody>
          <a:bodyPr vert="horz" lIns="91440" tIns="45720" rIns="91440" bIns="45720" rtlCol="0" anchor="b">
            <a:normAutofit/>
          </a:bodyPr>
          <a:lstStyle/>
          <a:p>
            <a:pPr algn="ctr"/>
            <a:r>
              <a:rPr lang="en-US" sz="4800" b="1" dirty="0">
                <a:solidFill>
                  <a:srgbClr val="FFFFFF"/>
                </a:solidFill>
              </a:rPr>
              <a:t>Problem #4: Contamination of Food Supply</a:t>
            </a:r>
          </a:p>
        </p:txBody>
      </p:sp>
      <p:cxnSp>
        <p:nvCxnSpPr>
          <p:cNvPr id="14" name="Straight Connector 13">
            <a:extLst>
              <a:ext uri="{FF2B5EF4-FFF2-40B4-BE49-F238E27FC236}">
                <a16:creationId xmlns:a16="http://schemas.microsoft.com/office/drawing/2014/main" id="{7476E355-DC49-4AFB-88DE-62B854B9B3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9851" y="400344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EC6CE31-15B7-1025-9761-5F5499DFFF38}"/>
              </a:ext>
            </a:extLst>
          </p:cNvPr>
          <p:cNvSpPr txBox="1"/>
          <p:nvPr/>
        </p:nvSpPr>
        <p:spPr>
          <a:xfrm>
            <a:off x="6249798" y="5679347"/>
            <a:ext cx="5027800" cy="646331"/>
          </a:xfrm>
          <a:prstGeom prst="rect">
            <a:avLst/>
          </a:prstGeom>
          <a:noFill/>
        </p:spPr>
        <p:txBody>
          <a:bodyPr wrap="square" rtlCol="0">
            <a:spAutoFit/>
          </a:bodyPr>
          <a:lstStyle/>
          <a:p>
            <a:pPr algn="ctr"/>
            <a:r>
              <a:rPr lang="en-US" dirty="0"/>
              <a:t>Many changes in late 1980’s </a:t>
            </a:r>
            <a:br>
              <a:rPr lang="en-US" dirty="0"/>
            </a:br>
            <a:r>
              <a:rPr lang="en-US" dirty="0"/>
              <a:t>are impacting current generations </a:t>
            </a:r>
          </a:p>
        </p:txBody>
      </p:sp>
    </p:spTree>
    <p:extLst>
      <p:ext uri="{BB962C8B-B14F-4D97-AF65-F5344CB8AC3E}">
        <p14:creationId xmlns:p14="http://schemas.microsoft.com/office/powerpoint/2010/main" val="275563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F4F1B1F-38C9-4BA3-8793-E2B6FC978C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easuring tape on table">
            <a:extLst>
              <a:ext uri="{FF2B5EF4-FFF2-40B4-BE49-F238E27FC236}">
                <a16:creationId xmlns:a16="http://schemas.microsoft.com/office/drawing/2014/main" id="{A25BC9B2-5E92-F10A-C888-D468C87240B7}"/>
              </a:ext>
            </a:extLst>
          </p:cNvPr>
          <p:cNvPicPr>
            <a:picLocks noChangeAspect="1"/>
          </p:cNvPicPr>
          <p:nvPr/>
        </p:nvPicPr>
        <p:blipFill rotWithShape="1">
          <a:blip r:embed="rId2">
            <a:alphaModFix amt="40000"/>
          </a:blip>
          <a:srcRect t="1434" b="14296"/>
          <a:stretch/>
        </p:blipFill>
        <p:spPr>
          <a:xfrm>
            <a:off x="6822" y="10"/>
            <a:ext cx="12191999" cy="6857990"/>
          </a:xfrm>
          <a:prstGeom prst="rect">
            <a:avLst/>
          </a:prstGeom>
        </p:spPr>
      </p:pic>
      <p:sp>
        <p:nvSpPr>
          <p:cNvPr id="2" name="Title 1">
            <a:extLst>
              <a:ext uri="{FF2B5EF4-FFF2-40B4-BE49-F238E27FC236}">
                <a16:creationId xmlns:a16="http://schemas.microsoft.com/office/drawing/2014/main" id="{AFD27CC2-BC1C-C11E-51E8-050DC47265EB}"/>
              </a:ext>
            </a:extLst>
          </p:cNvPr>
          <p:cNvSpPr>
            <a:spLocks noGrp="1"/>
          </p:cNvSpPr>
          <p:nvPr>
            <p:ph type="title"/>
          </p:nvPr>
        </p:nvSpPr>
        <p:spPr>
          <a:xfrm>
            <a:off x="2629691" y="1256045"/>
            <a:ext cx="6962052" cy="1884207"/>
          </a:xfrm>
        </p:spPr>
        <p:txBody>
          <a:bodyPr vert="horz" lIns="91440" tIns="45720" rIns="91440" bIns="45720" rtlCol="0" anchor="b">
            <a:normAutofit/>
          </a:bodyPr>
          <a:lstStyle/>
          <a:p>
            <a:pPr algn="ctr"/>
            <a:r>
              <a:rPr lang="en-US" sz="4800" dirty="0">
                <a:solidFill>
                  <a:srgbClr val="FFFFFF"/>
                </a:solidFill>
              </a:rPr>
              <a:t>Result #1: OBESITY</a:t>
            </a:r>
          </a:p>
        </p:txBody>
      </p:sp>
      <p:cxnSp>
        <p:nvCxnSpPr>
          <p:cNvPr id="12" name="Straight Connector 11">
            <a:extLst>
              <a:ext uri="{FF2B5EF4-FFF2-40B4-BE49-F238E27FC236}">
                <a16:creationId xmlns:a16="http://schemas.microsoft.com/office/drawing/2014/main" id="{6B5C80BC-C547-4FD8-9B68-6A9207F085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1557" y="3481804"/>
            <a:ext cx="0" cy="13107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8028390-FF98-7E44-80D3-00B67FEEB6EB}"/>
              </a:ext>
            </a:extLst>
          </p:cNvPr>
          <p:cNvSpPr txBox="1"/>
          <p:nvPr/>
        </p:nvSpPr>
        <p:spPr>
          <a:xfrm>
            <a:off x="828675" y="4243388"/>
            <a:ext cx="7582525" cy="1015663"/>
          </a:xfrm>
          <a:prstGeom prst="rect">
            <a:avLst/>
          </a:prstGeom>
          <a:noFill/>
        </p:spPr>
        <p:txBody>
          <a:bodyPr wrap="none" rtlCol="0">
            <a:spAutoFit/>
          </a:bodyPr>
          <a:lstStyle/>
          <a:p>
            <a:pPr marL="285750" indent="-285750">
              <a:buFont typeface="Arial" panose="020B0604020202020204" pitchFamily="34" charset="0"/>
              <a:buChar char="•"/>
            </a:pPr>
            <a:r>
              <a:rPr lang="en-US" sz="2000" dirty="0"/>
              <a:t>INCREASING GLOBALLY</a:t>
            </a:r>
          </a:p>
          <a:p>
            <a:endParaRPr lang="en-US" sz="2000" dirty="0"/>
          </a:p>
          <a:p>
            <a:pPr marL="285750" indent="-285750">
              <a:buFont typeface="Arial" panose="020B0604020202020204" pitchFamily="34" charset="0"/>
              <a:buChar char="•"/>
            </a:pPr>
            <a:r>
              <a:rPr lang="en-US" sz="2000" dirty="0"/>
              <a:t>INCREASE THE RISK OF ABOUT 80 MEDICAL CONDITIONS</a:t>
            </a:r>
          </a:p>
        </p:txBody>
      </p:sp>
    </p:spTree>
    <p:extLst>
      <p:ext uri="{BB962C8B-B14F-4D97-AF65-F5344CB8AC3E}">
        <p14:creationId xmlns:p14="http://schemas.microsoft.com/office/powerpoint/2010/main" val="276421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cxnSp>
        <p:nvCxnSpPr>
          <p:cNvPr id="15" name="Straight Connector 8">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6" name="Rectangle 10">
            <a:extLst>
              <a:ext uri="{FF2B5EF4-FFF2-40B4-BE49-F238E27FC236}">
                <a16:creationId xmlns:a16="http://schemas.microsoft.com/office/drawing/2014/main" id="{E0BA761B-DE6B-4078-B4C9-0FFE37D23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D6238D-62D6-7F8C-D265-AB02F8C0523C}"/>
              </a:ext>
            </a:extLst>
          </p:cNvPr>
          <p:cNvSpPr>
            <a:spLocks noGrp="1"/>
          </p:cNvSpPr>
          <p:nvPr>
            <p:ph type="title"/>
          </p:nvPr>
        </p:nvSpPr>
        <p:spPr>
          <a:xfrm>
            <a:off x="849760" y="876302"/>
            <a:ext cx="10427840" cy="1086056"/>
          </a:xfrm>
        </p:spPr>
        <p:txBody>
          <a:bodyPr vert="horz" lIns="91440" tIns="45720" rIns="91440" bIns="45720" rtlCol="0" anchor="b">
            <a:normAutofit/>
          </a:bodyPr>
          <a:lstStyle/>
          <a:p>
            <a:pPr algn="ctr"/>
            <a:r>
              <a:rPr lang="en-US" sz="4400" kern="1200" dirty="0">
                <a:solidFill>
                  <a:schemeClr val="tx2"/>
                </a:solidFill>
                <a:latin typeface="+mj-lt"/>
                <a:ea typeface="+mj-ea"/>
                <a:cs typeface="+mj-cs"/>
              </a:rPr>
              <a:t>Result #2: Toxins Inside Us</a:t>
            </a:r>
          </a:p>
        </p:txBody>
      </p:sp>
      <p:cxnSp>
        <p:nvCxnSpPr>
          <p:cNvPr id="17" name="Straight Connector 12">
            <a:extLst>
              <a:ext uri="{FF2B5EF4-FFF2-40B4-BE49-F238E27FC236}">
                <a16:creationId xmlns:a16="http://schemas.microsoft.com/office/drawing/2014/main" id="{05C630D5-1ADF-4994-883A-6501F0DFCF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500" y="2053613"/>
            <a:ext cx="10325100"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18" name="TextBox 2">
            <a:extLst>
              <a:ext uri="{FF2B5EF4-FFF2-40B4-BE49-F238E27FC236}">
                <a16:creationId xmlns:a16="http://schemas.microsoft.com/office/drawing/2014/main" id="{979CE787-0A1A-C57F-C483-9A17DE902421}"/>
              </a:ext>
            </a:extLst>
          </p:cNvPr>
          <p:cNvGraphicFramePr/>
          <p:nvPr>
            <p:extLst>
              <p:ext uri="{D42A27DB-BD31-4B8C-83A1-F6EECF244321}">
                <p14:modId xmlns:p14="http://schemas.microsoft.com/office/powerpoint/2010/main" val="2304047585"/>
              </p:ext>
            </p:extLst>
          </p:nvPr>
        </p:nvGraphicFramePr>
        <p:xfrm>
          <a:off x="952500" y="2536723"/>
          <a:ext cx="10325100" cy="3591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759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5614-C1A1-FA29-B8CD-4DFD31569B29}"/>
              </a:ext>
            </a:extLst>
          </p:cNvPr>
          <p:cNvSpPr>
            <a:spLocks noGrp="1"/>
          </p:cNvSpPr>
          <p:nvPr>
            <p:ph type="title"/>
          </p:nvPr>
        </p:nvSpPr>
        <p:spPr>
          <a:xfrm>
            <a:off x="849759" y="895440"/>
            <a:ext cx="10138451" cy="4884575"/>
          </a:xfrm>
        </p:spPr>
        <p:txBody>
          <a:bodyPr>
            <a:normAutofit/>
          </a:bodyPr>
          <a:lstStyle/>
          <a:p>
            <a:pPr algn="ctr"/>
            <a:r>
              <a:rPr lang="en-US" dirty="0"/>
              <a:t>Thanks to Moderators</a:t>
            </a:r>
            <a:br>
              <a:rPr lang="en-US" dirty="0"/>
            </a:br>
            <a:r>
              <a:rPr lang="en-US" sz="4000" dirty="0"/>
              <a:t>Scott Palmer &amp; Carolyn Wightman</a:t>
            </a:r>
            <a:br>
              <a:rPr lang="en-US" sz="4000" dirty="0"/>
            </a:br>
            <a:br>
              <a:rPr lang="en-US" sz="4000" dirty="0"/>
            </a:br>
            <a:r>
              <a:rPr lang="en-US" sz="4000" dirty="0"/>
              <a:t>With wonderful team of local supporters</a:t>
            </a:r>
            <a:br>
              <a:rPr lang="en-US" sz="4000" dirty="0"/>
            </a:br>
            <a:br>
              <a:rPr lang="en-US" sz="4000" dirty="0"/>
            </a:br>
            <a:r>
              <a:rPr lang="en-US" sz="2400" i="1" dirty="0"/>
              <a:t>Please ask… </a:t>
            </a:r>
            <a:br>
              <a:rPr lang="en-US" sz="2400" i="1" dirty="0"/>
            </a:br>
            <a:r>
              <a:rPr lang="en-US" sz="2400" i="1" dirty="0"/>
              <a:t>…if you would like to review this material again,</a:t>
            </a:r>
            <a:br>
              <a:rPr lang="en-US" sz="2400" i="1" dirty="0"/>
            </a:br>
            <a:r>
              <a:rPr lang="en-US" sz="2400" i="1" dirty="0"/>
              <a:t>or if you feel it would be of value to additional audiences </a:t>
            </a:r>
            <a:endParaRPr lang="en-US" dirty="0"/>
          </a:p>
        </p:txBody>
      </p:sp>
    </p:spTree>
    <p:extLst>
      <p:ext uri="{BB962C8B-B14F-4D97-AF65-F5344CB8AC3E}">
        <p14:creationId xmlns:p14="http://schemas.microsoft.com/office/powerpoint/2010/main" val="851557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ECBFA13-E514-5D04-286A-C2CCE052D026}"/>
              </a:ext>
            </a:extLst>
          </p:cNvPr>
          <p:cNvPicPr>
            <a:picLocks noChangeAspect="1"/>
          </p:cNvPicPr>
          <p:nvPr/>
        </p:nvPicPr>
        <p:blipFill rotWithShape="1">
          <a:blip r:embed="rId2"/>
          <a:srcRect t="29687"/>
          <a:stretch/>
        </p:blipFill>
        <p:spPr>
          <a:xfrm>
            <a:off x="20" y="1"/>
            <a:ext cx="12191979" cy="6858000"/>
          </a:xfrm>
          <a:prstGeom prst="rect">
            <a:avLst/>
          </a:prstGeom>
        </p:spPr>
      </p:pic>
      <p:sp>
        <p:nvSpPr>
          <p:cNvPr id="12" name="Rectangle 11">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078542"/>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86D1BD-4E48-C1F9-98E3-0CCA89E7E8EB}"/>
              </a:ext>
            </a:extLst>
          </p:cNvPr>
          <p:cNvSpPr>
            <a:spLocks noGrp="1"/>
          </p:cNvSpPr>
          <p:nvPr>
            <p:ph type="title"/>
          </p:nvPr>
        </p:nvSpPr>
        <p:spPr>
          <a:xfrm>
            <a:off x="829876" y="3429000"/>
            <a:ext cx="10447724" cy="1856529"/>
          </a:xfrm>
        </p:spPr>
        <p:txBody>
          <a:bodyPr vert="horz" lIns="91440" tIns="45720" rIns="91440" bIns="45720" rtlCol="0" anchor="b">
            <a:normAutofit/>
          </a:bodyPr>
          <a:lstStyle/>
          <a:p>
            <a:r>
              <a:rPr lang="en-US" sz="4800" dirty="0">
                <a:solidFill>
                  <a:srgbClr val="FFFFFF"/>
                </a:solidFill>
              </a:rPr>
              <a:t>Lasting Lifestyle Changes</a:t>
            </a:r>
          </a:p>
        </p:txBody>
      </p:sp>
      <p:cxnSp>
        <p:nvCxnSpPr>
          <p:cNvPr id="14" name="Straight Connector 13">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503528"/>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6175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DFEEF1-B9B1-D576-BE65-A493C83F3C59}"/>
              </a:ext>
            </a:extLst>
          </p:cNvPr>
          <p:cNvSpPr>
            <a:spLocks noGrp="1"/>
          </p:cNvSpPr>
          <p:nvPr>
            <p:ph type="title"/>
          </p:nvPr>
        </p:nvSpPr>
        <p:spPr>
          <a:xfrm>
            <a:off x="764593" y="895440"/>
            <a:ext cx="4569407" cy="1560083"/>
          </a:xfrm>
        </p:spPr>
        <p:txBody>
          <a:bodyPr vert="horz" lIns="91440" tIns="45720" rIns="91440" bIns="45720" rtlCol="0" anchor="b">
            <a:normAutofit fontScale="90000"/>
          </a:bodyPr>
          <a:lstStyle/>
          <a:p>
            <a:pPr marL="685800" indent="-685800">
              <a:lnSpc>
                <a:spcPct val="90000"/>
              </a:lnSpc>
            </a:pPr>
            <a:r>
              <a:rPr lang="en-US" sz="3400" kern="1200" dirty="0">
                <a:solidFill>
                  <a:schemeClr val="tx2"/>
                </a:solidFill>
                <a:latin typeface="+mj-lt"/>
                <a:ea typeface="+mj-ea"/>
                <a:cs typeface="+mj-cs"/>
              </a:rPr>
              <a:t>Result #3: Need for better “Wellness Education.” </a:t>
            </a:r>
            <a:br>
              <a:rPr lang="en-US" sz="3400" kern="1200" dirty="0">
                <a:solidFill>
                  <a:schemeClr val="tx2"/>
                </a:solidFill>
                <a:latin typeface="+mj-lt"/>
                <a:ea typeface="+mj-ea"/>
                <a:cs typeface="+mj-cs"/>
              </a:rPr>
            </a:br>
            <a:endParaRPr lang="en-US" sz="3400" kern="1200" dirty="0">
              <a:solidFill>
                <a:schemeClr val="tx2"/>
              </a:solidFill>
              <a:latin typeface="+mj-lt"/>
              <a:ea typeface="+mj-ea"/>
              <a:cs typeface="+mj-cs"/>
            </a:endParaRPr>
          </a:p>
        </p:txBody>
      </p:sp>
      <p:cxnSp>
        <p:nvCxnSpPr>
          <p:cNvPr id="31" name="Straight Connector 30">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3173918-E902-B56A-A1D5-5D2812FD84E5}"/>
              </a:ext>
            </a:extLst>
          </p:cNvPr>
          <p:cNvSpPr txBox="1"/>
          <p:nvPr/>
        </p:nvSpPr>
        <p:spPr>
          <a:xfrm>
            <a:off x="1022116" y="2894156"/>
            <a:ext cx="4552368" cy="526548"/>
          </a:xfrm>
          <a:prstGeom prst="rect">
            <a:avLst/>
          </a:prstGeom>
        </p:spPr>
        <p:txBody>
          <a:bodyPr vert="horz" lIns="91440" tIns="45720" rIns="91440" bIns="45720" rtlCol="0" anchor="t">
            <a:normAutofit lnSpcReduction="10000"/>
          </a:bodyPr>
          <a:lstStyle/>
          <a:p>
            <a:pPr marL="285750" indent="-285750">
              <a:lnSpc>
                <a:spcPct val="120000"/>
              </a:lnSpc>
              <a:spcAft>
                <a:spcPts val="600"/>
              </a:spcAft>
              <a:buSzPct val="70000"/>
              <a:buFont typeface="Arial" panose="020B0604020202020204" pitchFamily="34" charset="0"/>
              <a:buChar char="•"/>
            </a:pPr>
            <a:r>
              <a:rPr lang="en-US" sz="2000" b="1" dirty="0">
                <a:solidFill>
                  <a:schemeClr val="tx2"/>
                </a:solidFill>
              </a:rPr>
              <a:t>Encourage / Support better diet plans</a:t>
            </a:r>
          </a:p>
          <a:p>
            <a:pPr marL="285750" indent="-285750">
              <a:lnSpc>
                <a:spcPct val="120000"/>
              </a:lnSpc>
              <a:spcAft>
                <a:spcPts val="600"/>
              </a:spcAft>
              <a:buSzPct val="70000"/>
              <a:buFont typeface="Arial" panose="020B0604020202020204" pitchFamily="34" charset="0"/>
              <a:buChar char="•"/>
            </a:pPr>
            <a:endParaRPr lang="en-US" sz="2000" b="1" dirty="0">
              <a:solidFill>
                <a:schemeClr val="tx2"/>
              </a:solidFill>
            </a:endParaRPr>
          </a:p>
        </p:txBody>
      </p:sp>
      <p:pic>
        <p:nvPicPr>
          <p:cNvPr id="20" name="Picture 3" descr="Cropped hand watering the plant">
            <a:extLst>
              <a:ext uri="{FF2B5EF4-FFF2-40B4-BE49-F238E27FC236}">
                <a16:creationId xmlns:a16="http://schemas.microsoft.com/office/drawing/2014/main" id="{EE0D37F2-48A4-819C-1394-D620EEA12583}"/>
              </a:ext>
            </a:extLst>
          </p:cNvPr>
          <p:cNvPicPr>
            <a:picLocks noChangeAspect="1"/>
          </p:cNvPicPr>
          <p:nvPr/>
        </p:nvPicPr>
        <p:blipFill rotWithShape="1">
          <a:blip r:embed="rId2"/>
          <a:srcRect l="20351" r="20353" b="2"/>
          <a:stretch/>
        </p:blipFill>
        <p:spPr>
          <a:xfrm>
            <a:off x="6096000" y="-16591"/>
            <a:ext cx="6107073" cy="6874591"/>
          </a:xfrm>
          <a:prstGeom prst="rect">
            <a:avLst/>
          </a:prstGeom>
        </p:spPr>
      </p:pic>
      <p:sp>
        <p:nvSpPr>
          <p:cNvPr id="4" name="TextBox 3">
            <a:extLst>
              <a:ext uri="{FF2B5EF4-FFF2-40B4-BE49-F238E27FC236}">
                <a16:creationId xmlns:a16="http://schemas.microsoft.com/office/drawing/2014/main" id="{8A122D7E-CCEB-336F-B298-582BBCDE73FF}"/>
              </a:ext>
            </a:extLst>
          </p:cNvPr>
          <p:cNvSpPr txBox="1"/>
          <p:nvPr/>
        </p:nvSpPr>
        <p:spPr>
          <a:xfrm>
            <a:off x="1043034" y="3639501"/>
            <a:ext cx="4586444" cy="403316"/>
          </a:xfrm>
          <a:prstGeom prst="rect">
            <a:avLst/>
          </a:prstGeom>
          <a:noFill/>
        </p:spPr>
        <p:txBody>
          <a:bodyPr wrap="square" rtlCol="0">
            <a:spAutoFit/>
          </a:bodyPr>
          <a:lstStyle/>
          <a:p>
            <a:pPr marL="285750" indent="-285750">
              <a:lnSpc>
                <a:spcPct val="120000"/>
              </a:lnSpc>
              <a:spcAft>
                <a:spcPts val="600"/>
              </a:spcAft>
              <a:buSzPct val="70000"/>
              <a:buFont typeface="Arial" panose="020B0604020202020204" pitchFamily="34" charset="0"/>
              <a:buChar char="•"/>
            </a:pPr>
            <a:r>
              <a:rPr lang="en-US" sz="1800" b="1" dirty="0">
                <a:solidFill>
                  <a:schemeClr val="tx2"/>
                </a:solidFill>
              </a:rPr>
              <a:t>Encourage Supplementation</a:t>
            </a:r>
          </a:p>
        </p:txBody>
      </p:sp>
      <p:sp>
        <p:nvSpPr>
          <p:cNvPr id="5" name="TextBox 4">
            <a:extLst>
              <a:ext uri="{FF2B5EF4-FFF2-40B4-BE49-F238E27FC236}">
                <a16:creationId xmlns:a16="http://schemas.microsoft.com/office/drawing/2014/main" id="{F5A38177-F03B-5FF7-B257-3BE8D20194C9}"/>
              </a:ext>
            </a:extLst>
          </p:cNvPr>
          <p:cNvSpPr txBox="1"/>
          <p:nvPr/>
        </p:nvSpPr>
        <p:spPr>
          <a:xfrm>
            <a:off x="1073790" y="4387442"/>
            <a:ext cx="4260205" cy="403316"/>
          </a:xfrm>
          <a:prstGeom prst="rect">
            <a:avLst/>
          </a:prstGeom>
          <a:noFill/>
        </p:spPr>
        <p:txBody>
          <a:bodyPr wrap="square" rtlCol="0">
            <a:spAutoFit/>
          </a:bodyPr>
          <a:lstStyle/>
          <a:p>
            <a:pPr marL="285750" indent="-285750">
              <a:lnSpc>
                <a:spcPct val="120000"/>
              </a:lnSpc>
              <a:spcAft>
                <a:spcPts val="600"/>
              </a:spcAft>
              <a:buSzPct val="70000"/>
              <a:buFont typeface="Arial" panose="020B0604020202020204" pitchFamily="34" charset="0"/>
              <a:buChar char="•"/>
            </a:pPr>
            <a:r>
              <a:rPr lang="en-US" sz="1800" b="1" dirty="0">
                <a:solidFill>
                  <a:schemeClr val="tx2"/>
                </a:solidFill>
              </a:rPr>
              <a:t>Support Cleaner Agriculture Practices</a:t>
            </a:r>
          </a:p>
        </p:txBody>
      </p:sp>
      <p:sp>
        <p:nvSpPr>
          <p:cNvPr id="6" name="TextBox 5">
            <a:extLst>
              <a:ext uri="{FF2B5EF4-FFF2-40B4-BE49-F238E27FC236}">
                <a16:creationId xmlns:a16="http://schemas.microsoft.com/office/drawing/2014/main" id="{F8B7DCA3-4139-E952-5E17-147344316078}"/>
              </a:ext>
            </a:extLst>
          </p:cNvPr>
          <p:cNvSpPr txBox="1"/>
          <p:nvPr/>
        </p:nvSpPr>
        <p:spPr>
          <a:xfrm>
            <a:off x="1043034" y="4670072"/>
            <a:ext cx="4009933" cy="812658"/>
          </a:xfrm>
          <a:prstGeom prst="rect">
            <a:avLst/>
          </a:prstGeom>
          <a:noFill/>
        </p:spPr>
        <p:txBody>
          <a:bodyPr wrap="square" rtlCol="0">
            <a:spAutoFit/>
          </a:bodyPr>
          <a:lstStyle/>
          <a:p>
            <a:pPr marL="285750" indent="-285750">
              <a:lnSpc>
                <a:spcPct val="120000"/>
              </a:lnSpc>
              <a:spcAft>
                <a:spcPts val="600"/>
              </a:spcAft>
              <a:buSzPct val="70000"/>
              <a:buFont typeface="Arial" panose="020B0604020202020204" pitchFamily="34" charset="0"/>
              <a:buChar char="•"/>
            </a:pPr>
            <a:endParaRPr lang="en-US" sz="1800" b="1" dirty="0">
              <a:solidFill>
                <a:schemeClr val="tx2"/>
              </a:solidFill>
            </a:endParaRPr>
          </a:p>
          <a:p>
            <a:pPr marL="285750" indent="-285750">
              <a:lnSpc>
                <a:spcPct val="120000"/>
              </a:lnSpc>
              <a:spcAft>
                <a:spcPts val="600"/>
              </a:spcAft>
              <a:buSzPct val="70000"/>
              <a:buFont typeface="Arial" panose="020B0604020202020204" pitchFamily="34" charset="0"/>
              <a:buChar char="•"/>
            </a:pPr>
            <a:r>
              <a:rPr lang="en-US" sz="1800" b="1" dirty="0">
                <a:solidFill>
                  <a:schemeClr val="tx2"/>
                </a:solidFill>
              </a:rPr>
              <a:t>Educate Healthcare Professionals</a:t>
            </a:r>
          </a:p>
        </p:txBody>
      </p:sp>
    </p:spTree>
    <p:extLst>
      <p:ext uri="{BB962C8B-B14F-4D97-AF65-F5344CB8AC3E}">
        <p14:creationId xmlns:p14="http://schemas.microsoft.com/office/powerpoint/2010/main" val="183275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DFEEF1-B9B1-D576-BE65-A493C83F3C59}"/>
              </a:ext>
            </a:extLst>
          </p:cNvPr>
          <p:cNvSpPr>
            <a:spLocks noGrp="1"/>
          </p:cNvSpPr>
          <p:nvPr>
            <p:ph type="title"/>
          </p:nvPr>
        </p:nvSpPr>
        <p:spPr>
          <a:xfrm>
            <a:off x="483560" y="706267"/>
            <a:ext cx="4569407" cy="1560083"/>
          </a:xfrm>
        </p:spPr>
        <p:txBody>
          <a:bodyPr vert="horz" lIns="91440" tIns="45720" rIns="91440" bIns="45720" rtlCol="0" anchor="b">
            <a:normAutofit fontScale="90000"/>
          </a:bodyPr>
          <a:lstStyle/>
          <a:p>
            <a:pPr marL="685800" indent="-685800">
              <a:lnSpc>
                <a:spcPct val="90000"/>
              </a:lnSpc>
            </a:pPr>
            <a:r>
              <a:rPr lang="en-US" sz="3400" kern="1200" dirty="0">
                <a:solidFill>
                  <a:schemeClr val="tx2"/>
                </a:solidFill>
                <a:latin typeface="+mj-lt"/>
                <a:ea typeface="+mj-ea"/>
                <a:cs typeface="+mj-cs"/>
              </a:rPr>
              <a:t>Result #3: Need for better “Wellness Education.” </a:t>
            </a:r>
            <a:br>
              <a:rPr lang="en-US" sz="3400" kern="1200" dirty="0">
                <a:solidFill>
                  <a:schemeClr val="tx2"/>
                </a:solidFill>
                <a:latin typeface="+mj-lt"/>
                <a:ea typeface="+mj-ea"/>
                <a:cs typeface="+mj-cs"/>
              </a:rPr>
            </a:br>
            <a:endParaRPr lang="en-US" sz="3400" kern="1200" dirty="0">
              <a:solidFill>
                <a:schemeClr val="tx2"/>
              </a:solidFill>
              <a:latin typeface="+mj-lt"/>
              <a:ea typeface="+mj-ea"/>
              <a:cs typeface="+mj-cs"/>
            </a:endParaRPr>
          </a:p>
        </p:txBody>
      </p:sp>
      <p:cxnSp>
        <p:nvCxnSpPr>
          <p:cNvPr id="31" name="Straight Connector 30">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3173918-E902-B56A-A1D5-5D2812FD84E5}"/>
              </a:ext>
            </a:extLst>
          </p:cNvPr>
          <p:cNvSpPr txBox="1"/>
          <p:nvPr/>
        </p:nvSpPr>
        <p:spPr>
          <a:xfrm>
            <a:off x="1022116" y="2894156"/>
            <a:ext cx="4552368" cy="526548"/>
          </a:xfrm>
          <a:prstGeom prst="rect">
            <a:avLst/>
          </a:prstGeom>
        </p:spPr>
        <p:txBody>
          <a:bodyPr vert="horz" lIns="91440" tIns="45720" rIns="91440" bIns="45720" rtlCol="0" anchor="t">
            <a:normAutofit lnSpcReduction="10000"/>
          </a:bodyPr>
          <a:lstStyle/>
          <a:p>
            <a:pPr marL="285750" indent="-285750">
              <a:lnSpc>
                <a:spcPct val="120000"/>
              </a:lnSpc>
              <a:spcAft>
                <a:spcPts val="600"/>
              </a:spcAft>
              <a:buSzPct val="70000"/>
              <a:buFont typeface="Arial" panose="020B0604020202020204" pitchFamily="34" charset="0"/>
              <a:buChar char="•"/>
            </a:pPr>
            <a:r>
              <a:rPr lang="en-US" sz="2000" b="1" dirty="0">
                <a:solidFill>
                  <a:schemeClr val="tx2"/>
                </a:solidFill>
              </a:rPr>
              <a:t>Encourage / Support better diet plans</a:t>
            </a:r>
          </a:p>
          <a:p>
            <a:pPr marL="285750" indent="-285750">
              <a:lnSpc>
                <a:spcPct val="120000"/>
              </a:lnSpc>
              <a:spcAft>
                <a:spcPts val="600"/>
              </a:spcAft>
              <a:buSzPct val="70000"/>
              <a:buFont typeface="Arial" panose="020B0604020202020204" pitchFamily="34" charset="0"/>
              <a:buChar char="•"/>
            </a:pPr>
            <a:endParaRPr lang="en-US" sz="2000" b="1" dirty="0">
              <a:solidFill>
                <a:schemeClr val="tx2"/>
              </a:solidFill>
            </a:endParaRPr>
          </a:p>
        </p:txBody>
      </p:sp>
      <p:sp>
        <p:nvSpPr>
          <p:cNvPr id="4" name="TextBox 3">
            <a:extLst>
              <a:ext uri="{FF2B5EF4-FFF2-40B4-BE49-F238E27FC236}">
                <a16:creationId xmlns:a16="http://schemas.microsoft.com/office/drawing/2014/main" id="{8A122D7E-CCEB-336F-B298-582BBCDE73FF}"/>
              </a:ext>
            </a:extLst>
          </p:cNvPr>
          <p:cNvSpPr txBox="1"/>
          <p:nvPr/>
        </p:nvSpPr>
        <p:spPr>
          <a:xfrm>
            <a:off x="1043034" y="3639501"/>
            <a:ext cx="4586444" cy="403316"/>
          </a:xfrm>
          <a:prstGeom prst="rect">
            <a:avLst/>
          </a:prstGeom>
          <a:noFill/>
        </p:spPr>
        <p:txBody>
          <a:bodyPr wrap="square" rtlCol="0">
            <a:spAutoFit/>
          </a:bodyPr>
          <a:lstStyle/>
          <a:p>
            <a:pPr marL="285750" indent="-285750">
              <a:lnSpc>
                <a:spcPct val="120000"/>
              </a:lnSpc>
              <a:spcAft>
                <a:spcPts val="600"/>
              </a:spcAft>
              <a:buSzPct val="70000"/>
              <a:buFont typeface="Arial" panose="020B0604020202020204" pitchFamily="34" charset="0"/>
              <a:buChar char="•"/>
            </a:pPr>
            <a:r>
              <a:rPr lang="en-US" sz="1800" b="1" dirty="0">
                <a:solidFill>
                  <a:schemeClr val="tx2"/>
                </a:solidFill>
              </a:rPr>
              <a:t>Encourage Supplementation</a:t>
            </a:r>
          </a:p>
        </p:txBody>
      </p:sp>
      <p:sp>
        <p:nvSpPr>
          <p:cNvPr id="5" name="TextBox 4">
            <a:extLst>
              <a:ext uri="{FF2B5EF4-FFF2-40B4-BE49-F238E27FC236}">
                <a16:creationId xmlns:a16="http://schemas.microsoft.com/office/drawing/2014/main" id="{F5A38177-F03B-5FF7-B257-3BE8D20194C9}"/>
              </a:ext>
            </a:extLst>
          </p:cNvPr>
          <p:cNvSpPr txBox="1"/>
          <p:nvPr/>
        </p:nvSpPr>
        <p:spPr>
          <a:xfrm>
            <a:off x="1073790" y="4387442"/>
            <a:ext cx="4260205" cy="403316"/>
          </a:xfrm>
          <a:prstGeom prst="rect">
            <a:avLst/>
          </a:prstGeom>
          <a:noFill/>
        </p:spPr>
        <p:txBody>
          <a:bodyPr wrap="square" rtlCol="0">
            <a:spAutoFit/>
          </a:bodyPr>
          <a:lstStyle/>
          <a:p>
            <a:pPr marL="285750" indent="-285750">
              <a:lnSpc>
                <a:spcPct val="120000"/>
              </a:lnSpc>
              <a:spcAft>
                <a:spcPts val="600"/>
              </a:spcAft>
              <a:buSzPct val="70000"/>
              <a:buFont typeface="Arial" panose="020B0604020202020204" pitchFamily="34" charset="0"/>
              <a:buChar char="•"/>
            </a:pPr>
            <a:r>
              <a:rPr lang="en-US" sz="1800" b="1" dirty="0">
                <a:solidFill>
                  <a:schemeClr val="tx2"/>
                </a:solidFill>
              </a:rPr>
              <a:t>Support Cleaner Agriculture Practices</a:t>
            </a:r>
          </a:p>
        </p:txBody>
      </p:sp>
      <p:sp>
        <p:nvSpPr>
          <p:cNvPr id="6" name="TextBox 5">
            <a:extLst>
              <a:ext uri="{FF2B5EF4-FFF2-40B4-BE49-F238E27FC236}">
                <a16:creationId xmlns:a16="http://schemas.microsoft.com/office/drawing/2014/main" id="{F8B7DCA3-4139-E952-5E17-147344316078}"/>
              </a:ext>
            </a:extLst>
          </p:cNvPr>
          <p:cNvSpPr txBox="1"/>
          <p:nvPr/>
        </p:nvSpPr>
        <p:spPr>
          <a:xfrm>
            <a:off x="1043034" y="4670072"/>
            <a:ext cx="4009933" cy="812658"/>
          </a:xfrm>
          <a:prstGeom prst="rect">
            <a:avLst/>
          </a:prstGeom>
          <a:noFill/>
        </p:spPr>
        <p:txBody>
          <a:bodyPr wrap="square" rtlCol="0">
            <a:spAutoFit/>
          </a:bodyPr>
          <a:lstStyle/>
          <a:p>
            <a:pPr marL="285750" indent="-285750">
              <a:lnSpc>
                <a:spcPct val="120000"/>
              </a:lnSpc>
              <a:spcAft>
                <a:spcPts val="600"/>
              </a:spcAft>
              <a:buSzPct val="70000"/>
              <a:buFont typeface="Arial" panose="020B0604020202020204" pitchFamily="34" charset="0"/>
              <a:buChar char="•"/>
            </a:pPr>
            <a:endParaRPr lang="en-US" sz="1800" b="1" dirty="0">
              <a:solidFill>
                <a:schemeClr val="tx2"/>
              </a:solidFill>
            </a:endParaRPr>
          </a:p>
          <a:p>
            <a:pPr marL="285750" indent="-285750">
              <a:lnSpc>
                <a:spcPct val="120000"/>
              </a:lnSpc>
              <a:spcAft>
                <a:spcPts val="600"/>
              </a:spcAft>
              <a:buSzPct val="70000"/>
              <a:buFont typeface="Arial" panose="020B0604020202020204" pitchFamily="34" charset="0"/>
              <a:buChar char="•"/>
            </a:pPr>
            <a:r>
              <a:rPr lang="en-US" sz="1800" b="1" dirty="0">
                <a:solidFill>
                  <a:schemeClr val="tx2"/>
                </a:solidFill>
              </a:rPr>
              <a:t>Educate Healthcare Professionals</a:t>
            </a:r>
          </a:p>
        </p:txBody>
      </p:sp>
      <p:pic>
        <p:nvPicPr>
          <p:cNvPr id="8" name="Picture 7" descr="Stethoscope on green background">
            <a:extLst>
              <a:ext uri="{FF2B5EF4-FFF2-40B4-BE49-F238E27FC236}">
                <a16:creationId xmlns:a16="http://schemas.microsoft.com/office/drawing/2014/main" id="{ED0232AA-6B37-F7AC-6F15-DFB7FD5DA0CD}"/>
              </a:ext>
            </a:extLst>
          </p:cNvPr>
          <p:cNvPicPr>
            <a:picLocks noChangeAspect="1"/>
          </p:cNvPicPr>
          <p:nvPr/>
        </p:nvPicPr>
        <p:blipFill>
          <a:blip r:embed="rId2"/>
          <a:stretch>
            <a:fillRect/>
          </a:stretch>
        </p:blipFill>
        <p:spPr>
          <a:xfrm>
            <a:off x="-24452" y="14672"/>
            <a:ext cx="5988582" cy="6923021"/>
          </a:xfrm>
          <a:prstGeom prst="rect">
            <a:avLst/>
          </a:prstGeom>
        </p:spPr>
      </p:pic>
      <p:pic>
        <p:nvPicPr>
          <p:cNvPr id="11" name="Picture 10" descr="Smiling hospital staff">
            <a:extLst>
              <a:ext uri="{FF2B5EF4-FFF2-40B4-BE49-F238E27FC236}">
                <a16:creationId xmlns:a16="http://schemas.microsoft.com/office/drawing/2014/main" id="{E527A049-00BB-A104-05FC-1EFDA573FF63}"/>
              </a:ext>
            </a:extLst>
          </p:cNvPr>
          <p:cNvPicPr>
            <a:picLocks noChangeAspect="1"/>
          </p:cNvPicPr>
          <p:nvPr/>
        </p:nvPicPr>
        <p:blipFill>
          <a:blip r:embed="rId3"/>
          <a:stretch>
            <a:fillRect/>
          </a:stretch>
        </p:blipFill>
        <p:spPr>
          <a:xfrm>
            <a:off x="5052967" y="-8296"/>
            <a:ext cx="7139033" cy="6858000"/>
          </a:xfrm>
          <a:prstGeom prst="rect">
            <a:avLst/>
          </a:prstGeom>
        </p:spPr>
      </p:pic>
      <p:sp>
        <p:nvSpPr>
          <p:cNvPr id="12" name="TextBox 11">
            <a:extLst>
              <a:ext uri="{FF2B5EF4-FFF2-40B4-BE49-F238E27FC236}">
                <a16:creationId xmlns:a16="http://schemas.microsoft.com/office/drawing/2014/main" id="{153D84A7-7101-EDC5-7F3C-91A2DA775699}"/>
              </a:ext>
            </a:extLst>
          </p:cNvPr>
          <p:cNvSpPr txBox="1"/>
          <p:nvPr/>
        </p:nvSpPr>
        <p:spPr>
          <a:xfrm>
            <a:off x="3087149" y="605277"/>
            <a:ext cx="1844524" cy="5632311"/>
          </a:xfrm>
          <a:prstGeom prst="rect">
            <a:avLst/>
          </a:prstGeom>
          <a:noFill/>
        </p:spPr>
        <p:txBody>
          <a:bodyPr wrap="square" rtlCol="0">
            <a:spAutoFit/>
          </a:bodyPr>
          <a:lstStyle/>
          <a:p>
            <a:r>
              <a:rPr lang="en-US" sz="2400" b="1" dirty="0">
                <a:solidFill>
                  <a:schemeClr val="bg1"/>
                </a:solidFill>
              </a:rPr>
              <a:t>What if…</a:t>
            </a:r>
          </a:p>
          <a:p>
            <a:endParaRPr lang="en-US" sz="2400" b="1" dirty="0">
              <a:solidFill>
                <a:schemeClr val="bg1"/>
              </a:solidFill>
            </a:endParaRPr>
          </a:p>
          <a:p>
            <a:r>
              <a:rPr lang="en-US" sz="2400" b="1" dirty="0">
                <a:solidFill>
                  <a:schemeClr val="bg1"/>
                </a:solidFill>
              </a:rPr>
              <a:t>We depended on our MD’s &amp; Rx when we were sick …</a:t>
            </a:r>
          </a:p>
          <a:p>
            <a:endParaRPr lang="en-US" sz="2400" b="1" dirty="0">
              <a:solidFill>
                <a:schemeClr val="bg1"/>
              </a:solidFill>
            </a:endParaRPr>
          </a:p>
          <a:p>
            <a:r>
              <a:rPr lang="en-US" sz="2400" b="1" dirty="0">
                <a:solidFill>
                  <a:schemeClr val="bg1"/>
                </a:solidFill>
              </a:rPr>
              <a:t>… and we could be even better educated to not need them so much…</a:t>
            </a:r>
          </a:p>
        </p:txBody>
      </p:sp>
    </p:spTree>
    <p:extLst>
      <p:ext uri="{BB962C8B-B14F-4D97-AF65-F5344CB8AC3E}">
        <p14:creationId xmlns:p14="http://schemas.microsoft.com/office/powerpoint/2010/main" val="93826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DFEEF1-B9B1-D576-BE65-A493C83F3C59}"/>
              </a:ext>
            </a:extLst>
          </p:cNvPr>
          <p:cNvSpPr>
            <a:spLocks noGrp="1"/>
          </p:cNvSpPr>
          <p:nvPr>
            <p:ph type="title"/>
          </p:nvPr>
        </p:nvSpPr>
        <p:spPr>
          <a:xfrm>
            <a:off x="764593" y="895440"/>
            <a:ext cx="4569407" cy="1560083"/>
          </a:xfrm>
        </p:spPr>
        <p:txBody>
          <a:bodyPr vert="horz" lIns="91440" tIns="45720" rIns="91440" bIns="45720" rtlCol="0" anchor="b">
            <a:normAutofit/>
          </a:bodyPr>
          <a:lstStyle/>
          <a:p>
            <a:pPr marL="685800" indent="-685800">
              <a:lnSpc>
                <a:spcPct val="90000"/>
              </a:lnSpc>
            </a:pPr>
            <a:r>
              <a:rPr lang="en-US" sz="3400" dirty="0"/>
              <a:t>Our default resource is to ask the MD.</a:t>
            </a:r>
            <a:br>
              <a:rPr lang="en-US" sz="3400" kern="1200" dirty="0">
                <a:solidFill>
                  <a:schemeClr val="tx2"/>
                </a:solidFill>
                <a:latin typeface="+mj-lt"/>
                <a:ea typeface="+mj-ea"/>
                <a:cs typeface="+mj-cs"/>
              </a:rPr>
            </a:br>
            <a:endParaRPr lang="en-US" sz="3400" kern="1200" dirty="0">
              <a:solidFill>
                <a:schemeClr val="tx2"/>
              </a:solidFill>
              <a:latin typeface="+mj-lt"/>
              <a:ea typeface="+mj-ea"/>
              <a:cs typeface="+mj-cs"/>
            </a:endParaRPr>
          </a:p>
        </p:txBody>
      </p:sp>
      <p:cxnSp>
        <p:nvCxnSpPr>
          <p:cNvPr id="31" name="Straight Connector 30">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3173918-E902-B56A-A1D5-5D2812FD84E5}"/>
              </a:ext>
            </a:extLst>
          </p:cNvPr>
          <p:cNvSpPr txBox="1"/>
          <p:nvPr/>
        </p:nvSpPr>
        <p:spPr>
          <a:xfrm>
            <a:off x="680702" y="1962221"/>
            <a:ext cx="5216757" cy="909406"/>
          </a:xfrm>
          <a:prstGeom prst="rect">
            <a:avLst/>
          </a:prstGeom>
        </p:spPr>
        <p:txBody>
          <a:bodyPr vert="horz" lIns="91440" tIns="45720" rIns="91440" bIns="45720" rtlCol="0" anchor="t">
            <a:normAutofit/>
          </a:bodyPr>
          <a:lstStyle/>
          <a:p>
            <a:pPr marL="285750" indent="-285750">
              <a:lnSpc>
                <a:spcPct val="120000"/>
              </a:lnSpc>
              <a:spcAft>
                <a:spcPts val="600"/>
              </a:spcAft>
              <a:buSzPct val="70000"/>
              <a:buFont typeface="Arial" panose="020B0604020202020204" pitchFamily="34" charset="0"/>
              <a:buChar char="•"/>
            </a:pPr>
            <a:r>
              <a:rPr lang="en-US" sz="2000" b="1" dirty="0">
                <a:solidFill>
                  <a:schemeClr val="tx2"/>
                </a:solidFill>
              </a:rPr>
              <a:t>They are educated to </a:t>
            </a:r>
            <a:r>
              <a:rPr lang="en-US" sz="2000" b="1" i="1" dirty="0">
                <a:solidFill>
                  <a:schemeClr val="tx2"/>
                </a:solidFill>
              </a:rPr>
              <a:t>treat, </a:t>
            </a:r>
            <a:r>
              <a:rPr lang="en-US" sz="2000" b="1" dirty="0">
                <a:solidFill>
                  <a:schemeClr val="tx2"/>
                </a:solidFill>
              </a:rPr>
              <a:t>not to </a:t>
            </a:r>
            <a:r>
              <a:rPr lang="en-US" sz="2000" b="1" i="1" dirty="0">
                <a:solidFill>
                  <a:schemeClr val="tx2"/>
                </a:solidFill>
              </a:rPr>
              <a:t>prevent</a:t>
            </a:r>
          </a:p>
          <a:p>
            <a:pPr marL="285750" indent="-285750">
              <a:lnSpc>
                <a:spcPct val="120000"/>
              </a:lnSpc>
              <a:spcAft>
                <a:spcPts val="600"/>
              </a:spcAft>
              <a:buSzPct val="70000"/>
              <a:buFont typeface="Arial" panose="020B0604020202020204" pitchFamily="34" charset="0"/>
              <a:buChar char="•"/>
            </a:pPr>
            <a:endParaRPr lang="en-US" sz="2000" b="1" dirty="0">
              <a:solidFill>
                <a:schemeClr val="tx2"/>
              </a:solidFill>
            </a:endParaRPr>
          </a:p>
        </p:txBody>
      </p:sp>
      <p:pic>
        <p:nvPicPr>
          <p:cNvPr id="20" name="Picture 3" descr="Cropped hand watering the plant">
            <a:extLst>
              <a:ext uri="{FF2B5EF4-FFF2-40B4-BE49-F238E27FC236}">
                <a16:creationId xmlns:a16="http://schemas.microsoft.com/office/drawing/2014/main" id="{EE0D37F2-48A4-819C-1394-D620EEA12583}"/>
              </a:ext>
            </a:extLst>
          </p:cNvPr>
          <p:cNvPicPr>
            <a:picLocks noChangeAspect="1"/>
          </p:cNvPicPr>
          <p:nvPr/>
        </p:nvPicPr>
        <p:blipFill rotWithShape="1">
          <a:blip r:embed="rId2"/>
          <a:srcRect l="20351" r="20353" b="2"/>
          <a:stretch/>
        </p:blipFill>
        <p:spPr>
          <a:xfrm>
            <a:off x="6096000" y="-16591"/>
            <a:ext cx="6107073" cy="6874591"/>
          </a:xfrm>
          <a:prstGeom prst="rect">
            <a:avLst/>
          </a:prstGeom>
        </p:spPr>
      </p:pic>
      <p:sp>
        <p:nvSpPr>
          <p:cNvPr id="4" name="TextBox 3">
            <a:extLst>
              <a:ext uri="{FF2B5EF4-FFF2-40B4-BE49-F238E27FC236}">
                <a16:creationId xmlns:a16="http://schemas.microsoft.com/office/drawing/2014/main" id="{C32C8DC2-A47D-3711-E396-2558492571AB}"/>
              </a:ext>
            </a:extLst>
          </p:cNvPr>
          <p:cNvSpPr txBox="1"/>
          <p:nvPr/>
        </p:nvSpPr>
        <p:spPr>
          <a:xfrm>
            <a:off x="952498" y="3011648"/>
            <a:ext cx="4181562" cy="403316"/>
          </a:xfrm>
          <a:prstGeom prst="rect">
            <a:avLst/>
          </a:prstGeom>
          <a:noFill/>
        </p:spPr>
        <p:txBody>
          <a:bodyPr wrap="square" rtlCol="0">
            <a:spAutoFit/>
          </a:bodyPr>
          <a:lstStyle/>
          <a:p>
            <a:pPr>
              <a:lnSpc>
                <a:spcPct val="120000"/>
              </a:lnSpc>
              <a:spcAft>
                <a:spcPts val="600"/>
              </a:spcAft>
              <a:buSzPct val="70000"/>
            </a:pPr>
            <a:r>
              <a:rPr lang="en-US" sz="1800" b="1" dirty="0">
                <a:solidFill>
                  <a:schemeClr val="tx2"/>
                </a:solidFill>
              </a:rPr>
              <a:t>Any other choices? </a:t>
            </a:r>
          </a:p>
        </p:txBody>
      </p:sp>
      <p:sp>
        <p:nvSpPr>
          <p:cNvPr id="6" name="TextBox 5">
            <a:extLst>
              <a:ext uri="{FF2B5EF4-FFF2-40B4-BE49-F238E27FC236}">
                <a16:creationId xmlns:a16="http://schemas.microsoft.com/office/drawing/2014/main" id="{E740C342-9BB1-9D9C-6A62-0E8297EDCE23}"/>
              </a:ext>
            </a:extLst>
          </p:cNvPr>
          <p:cNvSpPr txBox="1"/>
          <p:nvPr/>
        </p:nvSpPr>
        <p:spPr>
          <a:xfrm>
            <a:off x="1147195" y="3474834"/>
            <a:ext cx="6102990" cy="403316"/>
          </a:xfrm>
          <a:prstGeom prst="rect">
            <a:avLst/>
          </a:prstGeom>
          <a:noFill/>
        </p:spPr>
        <p:txBody>
          <a:bodyPr wrap="square">
            <a:spAutoFit/>
          </a:bodyPr>
          <a:lstStyle/>
          <a:p>
            <a:pPr marL="285750" indent="-285750">
              <a:lnSpc>
                <a:spcPct val="120000"/>
              </a:lnSpc>
              <a:spcAft>
                <a:spcPts val="600"/>
              </a:spcAft>
              <a:buSzPct val="70000"/>
              <a:buFont typeface="Arial" panose="020B0604020202020204" pitchFamily="34" charset="0"/>
              <a:buChar char="•"/>
            </a:pPr>
            <a:r>
              <a:rPr lang="en-US" sz="1800" b="1" dirty="0">
                <a:solidFill>
                  <a:schemeClr val="tx2"/>
                </a:solidFill>
              </a:rPr>
              <a:t>Chiropractor</a:t>
            </a:r>
          </a:p>
        </p:txBody>
      </p:sp>
      <p:sp>
        <p:nvSpPr>
          <p:cNvPr id="8" name="TextBox 7">
            <a:extLst>
              <a:ext uri="{FF2B5EF4-FFF2-40B4-BE49-F238E27FC236}">
                <a16:creationId xmlns:a16="http://schemas.microsoft.com/office/drawing/2014/main" id="{EB5120F5-41D1-2B87-DE44-43D04F378AB3}"/>
              </a:ext>
            </a:extLst>
          </p:cNvPr>
          <p:cNvSpPr txBox="1"/>
          <p:nvPr/>
        </p:nvSpPr>
        <p:spPr>
          <a:xfrm>
            <a:off x="1136122" y="3870356"/>
            <a:ext cx="6102990" cy="403316"/>
          </a:xfrm>
          <a:prstGeom prst="rect">
            <a:avLst/>
          </a:prstGeom>
          <a:noFill/>
        </p:spPr>
        <p:txBody>
          <a:bodyPr wrap="square">
            <a:spAutoFit/>
          </a:bodyPr>
          <a:lstStyle/>
          <a:p>
            <a:pPr marL="285750" indent="-285750">
              <a:lnSpc>
                <a:spcPct val="120000"/>
              </a:lnSpc>
              <a:spcAft>
                <a:spcPts val="600"/>
              </a:spcAft>
              <a:buSzPct val="70000"/>
              <a:buFont typeface="Arial" panose="020B0604020202020204" pitchFamily="34" charset="0"/>
              <a:buChar char="•"/>
            </a:pPr>
            <a:r>
              <a:rPr lang="en-US" sz="1800" b="1" dirty="0">
                <a:solidFill>
                  <a:schemeClr val="tx2"/>
                </a:solidFill>
              </a:rPr>
              <a:t>Massage therapist</a:t>
            </a:r>
          </a:p>
        </p:txBody>
      </p:sp>
      <p:sp>
        <p:nvSpPr>
          <p:cNvPr id="9" name="TextBox 8">
            <a:extLst>
              <a:ext uri="{FF2B5EF4-FFF2-40B4-BE49-F238E27FC236}">
                <a16:creationId xmlns:a16="http://schemas.microsoft.com/office/drawing/2014/main" id="{E040C1C3-F90D-A9DA-7CB9-60E301D2CBBA}"/>
              </a:ext>
            </a:extLst>
          </p:cNvPr>
          <p:cNvSpPr txBox="1"/>
          <p:nvPr/>
        </p:nvSpPr>
        <p:spPr>
          <a:xfrm>
            <a:off x="1147195" y="4374254"/>
            <a:ext cx="2424417" cy="369332"/>
          </a:xfrm>
          <a:prstGeom prst="rect">
            <a:avLst/>
          </a:prstGeom>
          <a:noFill/>
        </p:spPr>
        <p:txBody>
          <a:bodyPr wrap="square" rtlCol="0">
            <a:spAutoFit/>
          </a:bodyPr>
          <a:lstStyle/>
          <a:p>
            <a:pPr marL="285750" indent="-285750">
              <a:buFont typeface="Arial" panose="020B0604020202020204" pitchFamily="34" charset="0"/>
              <a:buChar char="•"/>
            </a:pPr>
            <a:r>
              <a:rPr lang="en-US" dirty="0"/>
              <a:t>Acupuncture</a:t>
            </a:r>
          </a:p>
        </p:txBody>
      </p:sp>
      <p:sp>
        <p:nvSpPr>
          <p:cNvPr id="10" name="TextBox 9">
            <a:extLst>
              <a:ext uri="{FF2B5EF4-FFF2-40B4-BE49-F238E27FC236}">
                <a16:creationId xmlns:a16="http://schemas.microsoft.com/office/drawing/2014/main" id="{94B8EE33-73A4-6395-B6B9-FACFE802C782}"/>
              </a:ext>
            </a:extLst>
          </p:cNvPr>
          <p:cNvSpPr txBox="1"/>
          <p:nvPr/>
        </p:nvSpPr>
        <p:spPr>
          <a:xfrm>
            <a:off x="1147194" y="4949505"/>
            <a:ext cx="3265413" cy="369332"/>
          </a:xfrm>
          <a:prstGeom prst="rect">
            <a:avLst/>
          </a:prstGeom>
          <a:noFill/>
        </p:spPr>
        <p:txBody>
          <a:bodyPr wrap="square" rtlCol="0">
            <a:spAutoFit/>
          </a:bodyPr>
          <a:lstStyle/>
          <a:p>
            <a:pPr marL="285750" indent="-285750">
              <a:buFont typeface="Arial" panose="020B0604020202020204" pitchFamily="34" charset="0"/>
              <a:buChar char="•"/>
            </a:pPr>
            <a:r>
              <a:rPr lang="en-US" dirty="0"/>
              <a:t>Non-Western medicine</a:t>
            </a:r>
          </a:p>
        </p:txBody>
      </p:sp>
      <p:sp>
        <p:nvSpPr>
          <p:cNvPr id="11" name="TextBox 10">
            <a:extLst>
              <a:ext uri="{FF2B5EF4-FFF2-40B4-BE49-F238E27FC236}">
                <a16:creationId xmlns:a16="http://schemas.microsoft.com/office/drawing/2014/main" id="{A2B60559-C76C-EA37-B3C4-C11697BEAD3B}"/>
              </a:ext>
            </a:extLst>
          </p:cNvPr>
          <p:cNvSpPr txBox="1"/>
          <p:nvPr/>
        </p:nvSpPr>
        <p:spPr>
          <a:xfrm>
            <a:off x="1147194" y="5503178"/>
            <a:ext cx="2441195" cy="369332"/>
          </a:xfrm>
          <a:prstGeom prst="rect">
            <a:avLst/>
          </a:prstGeom>
          <a:noFill/>
        </p:spPr>
        <p:txBody>
          <a:bodyPr wrap="square" rtlCol="0">
            <a:spAutoFit/>
          </a:bodyPr>
          <a:lstStyle/>
          <a:p>
            <a:pPr marL="285750" indent="-285750">
              <a:buFont typeface="Arial" panose="020B0604020202020204" pitchFamily="34" charset="0"/>
              <a:buChar char="•"/>
            </a:pPr>
            <a:r>
              <a:rPr lang="en-US" dirty="0"/>
              <a:t>Other</a:t>
            </a:r>
          </a:p>
        </p:txBody>
      </p:sp>
    </p:spTree>
    <p:extLst>
      <p:ext uri="{BB962C8B-B14F-4D97-AF65-F5344CB8AC3E}">
        <p14:creationId xmlns:p14="http://schemas.microsoft.com/office/powerpoint/2010/main" val="408377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cxnSp>
        <p:nvCxnSpPr>
          <p:cNvPr id="15" name="Straight Connector 8">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6" name="Rectangle 10">
            <a:extLst>
              <a:ext uri="{FF2B5EF4-FFF2-40B4-BE49-F238E27FC236}">
                <a16:creationId xmlns:a16="http://schemas.microsoft.com/office/drawing/2014/main" id="{E0BA761B-DE6B-4078-B4C9-0FFE37D23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D6238D-62D6-7F8C-D265-AB02F8C0523C}"/>
              </a:ext>
            </a:extLst>
          </p:cNvPr>
          <p:cNvSpPr>
            <a:spLocks noGrp="1"/>
          </p:cNvSpPr>
          <p:nvPr>
            <p:ph type="title"/>
          </p:nvPr>
        </p:nvSpPr>
        <p:spPr>
          <a:xfrm>
            <a:off x="849760" y="876302"/>
            <a:ext cx="10427840" cy="1086056"/>
          </a:xfrm>
        </p:spPr>
        <p:txBody>
          <a:bodyPr vert="horz" lIns="91440" tIns="45720" rIns="91440" bIns="45720" rtlCol="0" anchor="b">
            <a:normAutofit/>
          </a:bodyPr>
          <a:lstStyle/>
          <a:p>
            <a:pPr algn="ctr"/>
            <a:r>
              <a:rPr lang="en-US" sz="4400" kern="1200" dirty="0">
                <a:solidFill>
                  <a:schemeClr val="tx2"/>
                </a:solidFill>
                <a:latin typeface="+mj-lt"/>
                <a:ea typeface="+mj-ea"/>
                <a:cs typeface="+mj-cs"/>
              </a:rPr>
              <a:t>Some Simple Steps to Start</a:t>
            </a:r>
          </a:p>
        </p:txBody>
      </p:sp>
      <p:cxnSp>
        <p:nvCxnSpPr>
          <p:cNvPr id="17" name="Straight Connector 12">
            <a:extLst>
              <a:ext uri="{FF2B5EF4-FFF2-40B4-BE49-F238E27FC236}">
                <a16:creationId xmlns:a16="http://schemas.microsoft.com/office/drawing/2014/main" id="{05C630D5-1ADF-4994-883A-6501F0DFCF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500" y="2053613"/>
            <a:ext cx="10325100"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18" name="TextBox 2">
            <a:extLst>
              <a:ext uri="{FF2B5EF4-FFF2-40B4-BE49-F238E27FC236}">
                <a16:creationId xmlns:a16="http://schemas.microsoft.com/office/drawing/2014/main" id="{979CE787-0A1A-C57F-C483-9A17DE902421}"/>
              </a:ext>
            </a:extLst>
          </p:cNvPr>
          <p:cNvGraphicFramePr/>
          <p:nvPr>
            <p:extLst>
              <p:ext uri="{D42A27DB-BD31-4B8C-83A1-F6EECF244321}">
                <p14:modId xmlns:p14="http://schemas.microsoft.com/office/powerpoint/2010/main" val="4017613094"/>
              </p:ext>
            </p:extLst>
          </p:nvPr>
        </p:nvGraphicFramePr>
        <p:xfrm>
          <a:off x="952500" y="2536723"/>
          <a:ext cx="10325100" cy="3591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1906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0858BB52-55F1-3C40-3798-051D969FECAD}"/>
              </a:ext>
            </a:extLst>
          </p:cNvPr>
          <p:cNvGraphicFramePr>
            <a:graphicFrameLocks noChangeAspect="1"/>
          </p:cNvGraphicFramePr>
          <p:nvPr>
            <p:extLst>
              <p:ext uri="{D42A27DB-BD31-4B8C-83A1-F6EECF244321}">
                <p14:modId xmlns:p14="http://schemas.microsoft.com/office/powerpoint/2010/main" val="2208704918"/>
              </p:ext>
            </p:extLst>
          </p:nvPr>
        </p:nvGraphicFramePr>
        <p:xfrm>
          <a:off x="2324100" y="182315"/>
          <a:ext cx="7543800" cy="5829300"/>
        </p:xfrm>
        <a:graphic>
          <a:graphicData uri="http://schemas.openxmlformats.org/presentationml/2006/ole">
            <mc:AlternateContent xmlns:mc="http://schemas.openxmlformats.org/markup-compatibility/2006">
              <mc:Choice xmlns:v="urn:schemas-microsoft-com:vml" Requires="v">
                <p:oleObj name="Acrobat Document" r:id="rId2" imgW="7543800" imgH="5828945" progId="Acrobat.Document.DC">
                  <p:embed/>
                </p:oleObj>
              </mc:Choice>
              <mc:Fallback>
                <p:oleObj name="Acrobat Document" r:id="rId2" imgW="7543800" imgH="5828945" progId="Acrobat.Document.DC">
                  <p:embed/>
                  <p:pic>
                    <p:nvPicPr>
                      <p:cNvPr id="0" name=""/>
                      <p:cNvPicPr/>
                      <p:nvPr/>
                    </p:nvPicPr>
                    <p:blipFill>
                      <a:blip r:embed="rId3"/>
                      <a:stretch>
                        <a:fillRect/>
                      </a:stretch>
                    </p:blipFill>
                    <p:spPr>
                      <a:xfrm>
                        <a:off x="2324100" y="182315"/>
                        <a:ext cx="7543800" cy="5829300"/>
                      </a:xfrm>
                      <a:prstGeom prst="rect">
                        <a:avLst/>
                      </a:prstGeom>
                    </p:spPr>
                  </p:pic>
                </p:oleObj>
              </mc:Fallback>
            </mc:AlternateContent>
          </a:graphicData>
        </a:graphic>
      </p:graphicFrame>
    </p:spTree>
    <p:extLst>
      <p:ext uri="{BB962C8B-B14F-4D97-AF65-F5344CB8AC3E}">
        <p14:creationId xmlns:p14="http://schemas.microsoft.com/office/powerpoint/2010/main" val="537141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3CECA2BE-0443-493F-9413-FC132026C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Stack Stones In The River">
            <a:extLst>
              <a:ext uri="{FF2B5EF4-FFF2-40B4-BE49-F238E27FC236}">
                <a16:creationId xmlns:a16="http://schemas.microsoft.com/office/drawing/2014/main" id="{B8423737-408D-750C-FA45-E20FA7E1646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20582" y="4086"/>
            <a:ext cx="12188932" cy="6857999"/>
          </a:xfrm>
          <a:prstGeom prst="rect">
            <a:avLst/>
          </a:prstGeom>
        </p:spPr>
      </p:pic>
      <p:sp>
        <p:nvSpPr>
          <p:cNvPr id="12" name="Rectangle 11">
            <a:extLst>
              <a:ext uri="{FF2B5EF4-FFF2-40B4-BE49-F238E27FC236}">
                <a16:creationId xmlns:a16="http://schemas.microsoft.com/office/drawing/2014/main" id="{57C3041F-18C8-4A3F-BB74-556AD2101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2211293"/>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E5D89A-12F7-154D-2286-66F2C741F4F4}"/>
              </a:ext>
            </a:extLst>
          </p:cNvPr>
          <p:cNvSpPr>
            <a:spLocks noGrp="1"/>
          </p:cNvSpPr>
          <p:nvPr>
            <p:ph type="title"/>
          </p:nvPr>
        </p:nvSpPr>
        <p:spPr>
          <a:xfrm>
            <a:off x="2687303" y="509420"/>
            <a:ext cx="6855490" cy="1192455"/>
          </a:xfrm>
        </p:spPr>
        <p:txBody>
          <a:bodyPr vert="horz" lIns="91440" tIns="45720" rIns="91440" bIns="45720" rtlCol="0" anchor="t">
            <a:normAutofit/>
          </a:bodyPr>
          <a:lstStyle/>
          <a:p>
            <a:pPr algn="ctr"/>
            <a:r>
              <a:rPr lang="en-US" sz="4800" dirty="0">
                <a:solidFill>
                  <a:srgbClr val="FFFFFF"/>
                </a:solidFill>
              </a:rPr>
              <a:t>Where to Start?</a:t>
            </a:r>
          </a:p>
        </p:txBody>
      </p:sp>
      <p:sp>
        <p:nvSpPr>
          <p:cNvPr id="14" name="Rectangle 13">
            <a:extLst>
              <a:ext uri="{FF2B5EF4-FFF2-40B4-BE49-F238E27FC236}">
                <a16:creationId xmlns:a16="http://schemas.microsoft.com/office/drawing/2014/main" id="{72B28B90-B579-47ED-A625-BAD03AE6C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930588"/>
            <a:ext cx="12191999" cy="1927411"/>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6259606"/>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9E5A06A-654A-F7C4-68D9-C13FE1333345}"/>
              </a:ext>
            </a:extLst>
          </p:cNvPr>
          <p:cNvSpPr txBox="1"/>
          <p:nvPr/>
        </p:nvSpPr>
        <p:spPr>
          <a:xfrm>
            <a:off x="1876547" y="2236436"/>
            <a:ext cx="8477001" cy="400110"/>
          </a:xfrm>
          <a:prstGeom prst="rect">
            <a:avLst/>
          </a:prstGeom>
          <a:noFill/>
        </p:spPr>
        <p:txBody>
          <a:bodyPr wrap="none" rtlCol="0">
            <a:spAutoFit/>
          </a:bodyPr>
          <a:lstStyle/>
          <a:p>
            <a:r>
              <a:rPr lang="en-US" sz="2000" b="1" dirty="0"/>
              <a:t>Living your life consciously in ways that improve your health and well being.</a:t>
            </a:r>
          </a:p>
        </p:txBody>
      </p:sp>
      <p:sp>
        <p:nvSpPr>
          <p:cNvPr id="5" name="TextBox 4">
            <a:extLst>
              <a:ext uri="{FF2B5EF4-FFF2-40B4-BE49-F238E27FC236}">
                <a16:creationId xmlns:a16="http://schemas.microsoft.com/office/drawing/2014/main" id="{646F4860-D6D9-296E-633E-0200A0434C14}"/>
              </a:ext>
            </a:extLst>
          </p:cNvPr>
          <p:cNvSpPr txBox="1"/>
          <p:nvPr/>
        </p:nvSpPr>
        <p:spPr>
          <a:xfrm>
            <a:off x="637563" y="2885813"/>
            <a:ext cx="5184397" cy="2954655"/>
          </a:xfrm>
          <a:prstGeom prst="rect">
            <a:avLst/>
          </a:prstGeom>
          <a:noFill/>
        </p:spPr>
        <p:txBody>
          <a:bodyPr wrap="square" rtlCol="0">
            <a:spAutoFit/>
          </a:bodyPr>
          <a:lstStyle/>
          <a:p>
            <a:pPr marL="285750" indent="-285750">
              <a:buFont typeface="Wingdings" panose="05000000000000000000" pitchFamily="2" charset="2"/>
              <a:buChar char="v"/>
            </a:pPr>
            <a:r>
              <a:rPr lang="en-US" sz="2800" dirty="0"/>
              <a:t>Start at home</a:t>
            </a:r>
          </a:p>
          <a:p>
            <a:pPr marL="285750" indent="-285750">
              <a:buFont typeface="Wingdings" panose="05000000000000000000" pitchFamily="2" charset="2"/>
              <a:buChar char="v"/>
            </a:pPr>
            <a:r>
              <a:rPr lang="en-US" sz="2800" dirty="0"/>
              <a:t>Check for the sugars </a:t>
            </a:r>
          </a:p>
          <a:p>
            <a:pPr marL="285750" indent="-285750">
              <a:buFont typeface="Wingdings" panose="05000000000000000000" pitchFamily="2" charset="2"/>
              <a:buChar char="v"/>
            </a:pPr>
            <a:r>
              <a:rPr lang="en-US" sz="2800" dirty="0"/>
              <a:t>Move!</a:t>
            </a:r>
          </a:p>
          <a:p>
            <a:pPr marL="285750" indent="-285750">
              <a:buFont typeface="Wingdings" panose="05000000000000000000" pitchFamily="2" charset="2"/>
              <a:buChar char="v"/>
            </a:pPr>
            <a:r>
              <a:rPr lang="en-US" sz="2800" dirty="0"/>
              <a:t>Try to decipher labels</a:t>
            </a:r>
          </a:p>
          <a:p>
            <a:pPr marL="285750" indent="-285750">
              <a:buFont typeface="Wingdings" panose="05000000000000000000" pitchFamily="2" charset="2"/>
              <a:buChar char="v"/>
            </a:pPr>
            <a:r>
              <a:rPr lang="en-US" sz="2800" dirty="0"/>
              <a:t>Find healthy partners</a:t>
            </a:r>
          </a:p>
          <a:p>
            <a:r>
              <a:rPr lang="en-US" sz="2800" dirty="0"/>
              <a:t> </a:t>
            </a:r>
          </a:p>
          <a:p>
            <a:endParaRPr lang="en-US" dirty="0"/>
          </a:p>
        </p:txBody>
      </p:sp>
    </p:spTree>
    <p:extLst>
      <p:ext uri="{BB962C8B-B14F-4D97-AF65-F5344CB8AC3E}">
        <p14:creationId xmlns:p14="http://schemas.microsoft.com/office/powerpoint/2010/main" val="170707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379" name="Rectangle 15378">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1" name="Rectangle 1">
            <a:extLst>
              <a:ext uri="{FF2B5EF4-FFF2-40B4-BE49-F238E27FC236}">
                <a16:creationId xmlns:a16="http://schemas.microsoft.com/office/drawing/2014/main" id="{E3BD2BD0-21F2-31D6-7E5F-37B72DE8D81B}"/>
              </a:ext>
            </a:extLst>
          </p:cNvPr>
          <p:cNvSpPr>
            <a:spLocks noGrp="1" noChangeArrowheads="1"/>
          </p:cNvSpPr>
          <p:nvPr>
            <p:ph type="title"/>
          </p:nvPr>
        </p:nvSpPr>
        <p:spPr>
          <a:xfrm>
            <a:off x="763297" y="192948"/>
            <a:ext cx="4569407" cy="1883052"/>
          </a:xfrm>
        </p:spPr>
        <p:txBody>
          <a:bodyPr>
            <a:normAutofit/>
          </a:bodyPr>
          <a:lstStyle/>
          <a:p>
            <a:pPr algn="ctr" eaLnBrk="1" hangingPunct="1"/>
            <a:r>
              <a:rPr lang="en-US" altLang="en-US" sz="3200" dirty="0"/>
              <a:t>People say this is what’s important to them  </a:t>
            </a:r>
          </a:p>
        </p:txBody>
      </p:sp>
      <p:cxnSp>
        <p:nvCxnSpPr>
          <p:cNvPr id="15381" name="Straight Connector 15380">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15362" name="Rectangle 2">
            <a:extLst>
              <a:ext uri="{FF2B5EF4-FFF2-40B4-BE49-F238E27FC236}">
                <a16:creationId xmlns:a16="http://schemas.microsoft.com/office/drawing/2014/main" id="{2FE96C4B-0AD5-A6C3-788F-5AFC5DCD13A5}"/>
              </a:ext>
            </a:extLst>
          </p:cNvPr>
          <p:cNvSpPr>
            <a:spLocks noGrp="1" noChangeArrowheads="1"/>
          </p:cNvSpPr>
          <p:nvPr>
            <p:ph type="body" idx="1"/>
          </p:nvPr>
        </p:nvSpPr>
        <p:spPr>
          <a:xfrm>
            <a:off x="1284807" y="2591915"/>
            <a:ext cx="3746928" cy="1367689"/>
          </a:xfrm>
        </p:spPr>
        <p:txBody>
          <a:bodyPr anchor="t">
            <a:normAutofit/>
          </a:bodyPr>
          <a:lstStyle/>
          <a:p>
            <a:pPr marL="0" indent="0">
              <a:lnSpc>
                <a:spcPct val="110000"/>
              </a:lnSpc>
              <a:buNone/>
            </a:pPr>
            <a:r>
              <a:rPr lang="en-US" altLang="en-US" sz="3200" dirty="0">
                <a:solidFill>
                  <a:schemeClr val="tx1"/>
                </a:solidFill>
              </a:rPr>
              <a:t>Choices that are </a:t>
            </a:r>
            <a:r>
              <a:rPr lang="en-US" altLang="en-US" sz="4000" dirty="0">
                <a:solidFill>
                  <a:srgbClr val="00B050"/>
                </a:solidFill>
              </a:rPr>
              <a:t>SAFE</a:t>
            </a:r>
          </a:p>
        </p:txBody>
      </p:sp>
      <p:pic>
        <p:nvPicPr>
          <p:cNvPr id="15373" name="Picture 15363" descr="Desk with stethoscope and computer keyboard">
            <a:extLst>
              <a:ext uri="{FF2B5EF4-FFF2-40B4-BE49-F238E27FC236}">
                <a16:creationId xmlns:a16="http://schemas.microsoft.com/office/drawing/2014/main" id="{3AC5337E-B451-6729-EE06-DDC8B87A1D68}"/>
              </a:ext>
            </a:extLst>
          </p:cNvPr>
          <p:cNvPicPr>
            <a:picLocks noChangeAspect="1"/>
          </p:cNvPicPr>
          <p:nvPr/>
        </p:nvPicPr>
        <p:blipFill rotWithShape="1">
          <a:blip r:embed="rId2"/>
          <a:srcRect l="20351" r="20353" b="2"/>
          <a:stretch/>
        </p:blipFill>
        <p:spPr>
          <a:xfrm>
            <a:off x="6096000" y="187"/>
            <a:ext cx="6107073" cy="6874591"/>
          </a:xfrm>
          <a:prstGeom prst="rect">
            <a:avLst/>
          </a:prstGeom>
        </p:spPr>
      </p:pic>
      <p:sp>
        <p:nvSpPr>
          <p:cNvPr id="2" name="TextBox 1">
            <a:extLst>
              <a:ext uri="{FF2B5EF4-FFF2-40B4-BE49-F238E27FC236}">
                <a16:creationId xmlns:a16="http://schemas.microsoft.com/office/drawing/2014/main" id="{4FB1837A-372D-0F13-B818-01AB154F98D3}"/>
              </a:ext>
            </a:extLst>
          </p:cNvPr>
          <p:cNvSpPr txBox="1"/>
          <p:nvPr/>
        </p:nvSpPr>
        <p:spPr>
          <a:xfrm>
            <a:off x="1384183" y="4474967"/>
            <a:ext cx="3548542" cy="1858970"/>
          </a:xfrm>
          <a:prstGeom prst="rect">
            <a:avLst/>
          </a:prstGeom>
          <a:noFill/>
        </p:spPr>
        <p:txBody>
          <a:bodyPr wrap="square" rtlCol="0">
            <a:spAutoFit/>
          </a:bodyPr>
          <a:lstStyle/>
          <a:p>
            <a:pPr marL="0" indent="0">
              <a:lnSpc>
                <a:spcPct val="110000"/>
              </a:lnSpc>
              <a:buNone/>
            </a:pPr>
            <a:endParaRPr lang="en-US" altLang="en-US" sz="2400" dirty="0">
              <a:solidFill>
                <a:srgbClr val="00B050"/>
              </a:solidFill>
            </a:endParaRPr>
          </a:p>
          <a:p>
            <a:pPr marL="0" indent="0">
              <a:lnSpc>
                <a:spcPct val="110000"/>
              </a:lnSpc>
              <a:buNone/>
            </a:pPr>
            <a:r>
              <a:rPr lang="en-US" altLang="en-US" sz="3200" dirty="0">
                <a:solidFill>
                  <a:schemeClr val="tx1"/>
                </a:solidFill>
              </a:rPr>
              <a:t>Choices that are </a:t>
            </a:r>
            <a:r>
              <a:rPr lang="en-US" altLang="en-US" sz="3200" dirty="0">
                <a:solidFill>
                  <a:srgbClr val="00B050"/>
                </a:solidFill>
              </a:rPr>
              <a:t>PROVEN</a:t>
            </a:r>
            <a:endParaRPr lang="en-US" altLang="en-US" sz="3200" dirty="0"/>
          </a:p>
          <a:p>
            <a:endParaRPr lang="en-US" dirty="0"/>
          </a:p>
        </p:txBody>
      </p:sp>
    </p:spTree>
    <p:extLst>
      <p:ext uri="{BB962C8B-B14F-4D97-AF65-F5344CB8AC3E}">
        <p14:creationId xmlns:p14="http://schemas.microsoft.com/office/powerpoint/2010/main" val="185987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61"/>
                                        </p:tgtEl>
                                        <p:attrNameLst>
                                          <p:attrName>style.visibility</p:attrName>
                                        </p:attrNameLst>
                                      </p:cBhvr>
                                      <p:to>
                                        <p:strVal val="visible"/>
                                      </p:to>
                                    </p:set>
                                    <p:animEffect transition="in" filter="fade">
                                      <p:cBhvr>
                                        <p:cTn id="7" dur="1000"/>
                                        <p:tgtEl>
                                          <p:spTgt spid="15361"/>
                                        </p:tgtEl>
                                      </p:cBhvr>
                                    </p:animEffect>
                                    <p:anim calcmode="lin" valueType="num">
                                      <p:cBhvr>
                                        <p:cTn id="8" dur="1000" fill="hold"/>
                                        <p:tgtEl>
                                          <p:spTgt spid="15361"/>
                                        </p:tgtEl>
                                        <p:attrNameLst>
                                          <p:attrName>ppt_x</p:attrName>
                                        </p:attrNameLst>
                                      </p:cBhvr>
                                      <p:tavLst>
                                        <p:tav tm="0">
                                          <p:val>
                                            <p:strVal val="#ppt_x"/>
                                          </p:val>
                                        </p:tav>
                                        <p:tav tm="100000">
                                          <p:val>
                                            <p:strVal val="#ppt_x"/>
                                          </p:val>
                                        </p:tav>
                                      </p:tavLst>
                                    </p:anim>
                                    <p:anim calcmode="lin" valueType="num">
                                      <p:cBhvr>
                                        <p:cTn id="9" dur="1000" fill="hold"/>
                                        <p:tgtEl>
                                          <p:spTgt spid="1536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362">
                                            <p:txEl>
                                              <p:pRg st="0" end="0"/>
                                            </p:txEl>
                                          </p:spTgt>
                                        </p:tgtEl>
                                        <p:attrNameLst>
                                          <p:attrName>style.visibility</p:attrName>
                                        </p:attrNameLst>
                                      </p:cBhvr>
                                      <p:to>
                                        <p:strVal val="visible"/>
                                      </p:to>
                                    </p:set>
                                    <p:animEffect transition="in" filter="fade">
                                      <p:cBhvr>
                                        <p:cTn id="14" dur="1000"/>
                                        <p:tgtEl>
                                          <p:spTgt spid="15362">
                                            <p:txEl>
                                              <p:pRg st="0" end="0"/>
                                            </p:txEl>
                                          </p:spTgt>
                                        </p:tgtEl>
                                      </p:cBhvr>
                                    </p:animEffect>
                                    <p:anim calcmode="lin" valueType="num">
                                      <p:cBhvr>
                                        <p:cTn id="15" dur="1000" fill="hold"/>
                                        <p:tgtEl>
                                          <p:spTgt spid="1536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536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 grpId="0"/>
      <p:bldP spid="15362" grpId="0" build="p"/>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4" name="Straight Connector 7">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5" name="Rectangle 9">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A cornfield during sunrise">
            <a:extLst>
              <a:ext uri="{FF2B5EF4-FFF2-40B4-BE49-F238E27FC236}">
                <a16:creationId xmlns:a16="http://schemas.microsoft.com/office/drawing/2014/main" id="{ED6F3204-E9CA-4F2E-0D23-E99F8A6320B9}"/>
              </a:ext>
            </a:extLst>
          </p:cNvPr>
          <p:cNvPicPr>
            <a:picLocks noChangeAspect="1"/>
          </p:cNvPicPr>
          <p:nvPr/>
        </p:nvPicPr>
        <p:blipFill rotWithShape="1">
          <a:blip r:embed="rId2"/>
          <a:srcRect l="22879" r="32359" b="2"/>
          <a:stretch/>
        </p:blipFill>
        <p:spPr>
          <a:xfrm>
            <a:off x="1" y="-16591"/>
            <a:ext cx="4610100" cy="6874591"/>
          </a:xfrm>
          <a:prstGeom prst="rect">
            <a:avLst/>
          </a:prstGeom>
        </p:spPr>
      </p:pic>
      <p:cxnSp>
        <p:nvCxnSpPr>
          <p:cNvPr id="17" name="Straight Connector 11">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418810E-A4F1-31C8-9F43-BA55EAF2DDAB}"/>
              </a:ext>
            </a:extLst>
          </p:cNvPr>
          <p:cNvSpPr txBox="1"/>
          <p:nvPr/>
        </p:nvSpPr>
        <p:spPr>
          <a:xfrm>
            <a:off x="5974717" y="1482131"/>
            <a:ext cx="5302882" cy="1200330"/>
          </a:xfrm>
          <a:prstGeom prst="rect">
            <a:avLst/>
          </a:prstGeom>
        </p:spPr>
        <p:txBody>
          <a:bodyPr vert="horz" lIns="91440" tIns="45720" rIns="91440" bIns="45720" rtlCol="0" anchor="t">
            <a:noAutofit/>
          </a:bodyPr>
          <a:lstStyle/>
          <a:p>
            <a:pPr>
              <a:lnSpc>
                <a:spcPct val="110000"/>
              </a:lnSpc>
              <a:spcAft>
                <a:spcPts val="600"/>
              </a:spcAft>
              <a:buSzPct val="70000"/>
            </a:pPr>
            <a:r>
              <a:rPr lang="en-US" sz="3200" dirty="0">
                <a:solidFill>
                  <a:schemeClr val="tx2"/>
                </a:solidFill>
              </a:rPr>
              <a:t>They’re </a:t>
            </a:r>
            <a:r>
              <a:rPr lang="en-US" sz="3200" b="1" dirty="0">
                <a:solidFill>
                  <a:srgbClr val="00B050"/>
                </a:solidFill>
              </a:rPr>
              <a:t>SMART</a:t>
            </a:r>
            <a:r>
              <a:rPr lang="en-US" sz="3200" dirty="0">
                <a:solidFill>
                  <a:schemeClr val="tx2"/>
                </a:solidFill>
              </a:rPr>
              <a:t>.</a:t>
            </a:r>
          </a:p>
          <a:p>
            <a:pPr>
              <a:lnSpc>
                <a:spcPct val="110000"/>
              </a:lnSpc>
              <a:spcAft>
                <a:spcPts val="600"/>
              </a:spcAft>
              <a:buSzPct val="70000"/>
            </a:pPr>
            <a:r>
              <a:rPr lang="en-US" sz="2000" dirty="0">
                <a:solidFill>
                  <a:schemeClr val="tx2"/>
                </a:solidFill>
              </a:rPr>
              <a:t>They like to do their homework.</a:t>
            </a:r>
          </a:p>
          <a:p>
            <a:pPr>
              <a:lnSpc>
                <a:spcPct val="110000"/>
              </a:lnSpc>
              <a:spcAft>
                <a:spcPts val="600"/>
              </a:spcAft>
              <a:buSzPct val="70000"/>
            </a:pPr>
            <a:endParaRPr lang="en-US" sz="3200" dirty="0">
              <a:solidFill>
                <a:schemeClr val="tx2"/>
              </a:solidFill>
            </a:endParaRPr>
          </a:p>
        </p:txBody>
      </p:sp>
      <p:sp>
        <p:nvSpPr>
          <p:cNvPr id="3" name="TextBox 2">
            <a:extLst>
              <a:ext uri="{FF2B5EF4-FFF2-40B4-BE49-F238E27FC236}">
                <a16:creationId xmlns:a16="http://schemas.microsoft.com/office/drawing/2014/main" id="{64CBBBC4-C721-610B-96A7-8F150763E69E}"/>
              </a:ext>
            </a:extLst>
          </p:cNvPr>
          <p:cNvSpPr txBox="1"/>
          <p:nvPr/>
        </p:nvSpPr>
        <p:spPr>
          <a:xfrm>
            <a:off x="5560150" y="237888"/>
            <a:ext cx="5838732" cy="1200329"/>
          </a:xfrm>
          <a:prstGeom prst="rect">
            <a:avLst/>
          </a:prstGeom>
          <a:noFill/>
        </p:spPr>
        <p:txBody>
          <a:bodyPr wrap="square" rtlCol="0">
            <a:spAutoFit/>
          </a:bodyPr>
          <a:lstStyle/>
          <a:p>
            <a:r>
              <a:rPr lang="en-US" sz="3600" b="1" dirty="0">
                <a:solidFill>
                  <a:srgbClr val="00B050"/>
                </a:solidFill>
              </a:rPr>
              <a:t>What we know about our Customers</a:t>
            </a:r>
          </a:p>
        </p:txBody>
      </p:sp>
      <p:sp>
        <p:nvSpPr>
          <p:cNvPr id="4" name="TextBox 3">
            <a:extLst>
              <a:ext uri="{FF2B5EF4-FFF2-40B4-BE49-F238E27FC236}">
                <a16:creationId xmlns:a16="http://schemas.microsoft.com/office/drawing/2014/main" id="{D8CDEB17-722C-FEBE-4120-6337F111A21D}"/>
              </a:ext>
            </a:extLst>
          </p:cNvPr>
          <p:cNvSpPr txBox="1"/>
          <p:nvPr/>
        </p:nvSpPr>
        <p:spPr>
          <a:xfrm>
            <a:off x="6096000" y="3238150"/>
            <a:ext cx="4105013" cy="2229200"/>
          </a:xfrm>
          <a:prstGeom prst="rect">
            <a:avLst/>
          </a:prstGeom>
          <a:noFill/>
        </p:spPr>
        <p:txBody>
          <a:bodyPr wrap="square" rtlCol="0">
            <a:spAutoFit/>
          </a:bodyPr>
          <a:lstStyle/>
          <a:p>
            <a:pPr>
              <a:lnSpc>
                <a:spcPct val="110000"/>
              </a:lnSpc>
              <a:spcAft>
                <a:spcPts val="600"/>
              </a:spcAft>
              <a:buSzPct val="70000"/>
            </a:pPr>
            <a:r>
              <a:rPr lang="en-US" sz="2800" dirty="0">
                <a:solidFill>
                  <a:schemeClr val="tx2"/>
                </a:solidFill>
              </a:rPr>
              <a:t>They’re </a:t>
            </a:r>
            <a:r>
              <a:rPr lang="en-US" sz="2800" b="1" dirty="0">
                <a:solidFill>
                  <a:srgbClr val="00B050"/>
                </a:solidFill>
              </a:rPr>
              <a:t>BUSY.</a:t>
            </a:r>
          </a:p>
          <a:p>
            <a:pPr>
              <a:lnSpc>
                <a:spcPct val="110000"/>
              </a:lnSpc>
              <a:spcAft>
                <a:spcPts val="600"/>
              </a:spcAft>
              <a:buSzPct val="70000"/>
            </a:pPr>
            <a:r>
              <a:rPr lang="en-US" sz="1800" dirty="0">
                <a:solidFill>
                  <a:schemeClr val="tx2"/>
                </a:solidFill>
              </a:rPr>
              <a:t>Too much internet surfing or label reading can lead to paralysis.</a:t>
            </a:r>
          </a:p>
          <a:p>
            <a:pPr>
              <a:lnSpc>
                <a:spcPct val="110000"/>
              </a:lnSpc>
              <a:spcAft>
                <a:spcPts val="600"/>
              </a:spcAft>
              <a:buSzPct val="70000"/>
            </a:pPr>
            <a:r>
              <a:rPr lang="en-US" sz="1800" dirty="0">
                <a:solidFill>
                  <a:schemeClr val="tx2"/>
                </a:solidFill>
              </a:rPr>
              <a:t>Once they find things that meet their standards, they can become lifetime customers. </a:t>
            </a:r>
          </a:p>
        </p:txBody>
      </p:sp>
    </p:spTree>
    <p:extLst>
      <p:ext uri="{BB962C8B-B14F-4D97-AF65-F5344CB8AC3E}">
        <p14:creationId xmlns:p14="http://schemas.microsoft.com/office/powerpoint/2010/main" val="114714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ECBFA13-E514-5D04-286A-C2CCE052D026}"/>
              </a:ext>
            </a:extLst>
          </p:cNvPr>
          <p:cNvPicPr>
            <a:picLocks noChangeAspect="1"/>
          </p:cNvPicPr>
          <p:nvPr/>
        </p:nvPicPr>
        <p:blipFill rotWithShape="1">
          <a:blip r:embed="rId2"/>
          <a:srcRect t="29687"/>
          <a:stretch/>
        </p:blipFill>
        <p:spPr>
          <a:xfrm>
            <a:off x="20" y="1"/>
            <a:ext cx="12191979" cy="6858000"/>
          </a:xfrm>
          <a:prstGeom prst="rect">
            <a:avLst/>
          </a:prstGeom>
        </p:spPr>
      </p:pic>
      <p:sp>
        <p:nvSpPr>
          <p:cNvPr id="12" name="Rectangle 11">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078542"/>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86D1BD-4E48-C1F9-98E3-0CCA89E7E8EB}"/>
              </a:ext>
            </a:extLst>
          </p:cNvPr>
          <p:cNvSpPr>
            <a:spLocks noGrp="1"/>
          </p:cNvSpPr>
          <p:nvPr>
            <p:ph type="title"/>
          </p:nvPr>
        </p:nvSpPr>
        <p:spPr>
          <a:xfrm>
            <a:off x="520117" y="-1008776"/>
            <a:ext cx="11610363" cy="1856529"/>
          </a:xfrm>
        </p:spPr>
        <p:txBody>
          <a:bodyPr vert="horz" lIns="91440" tIns="45720" rIns="91440" bIns="45720" rtlCol="0" anchor="b">
            <a:normAutofit/>
          </a:bodyPr>
          <a:lstStyle/>
          <a:p>
            <a:r>
              <a:rPr lang="en-US" sz="4800" b="1" dirty="0">
                <a:solidFill>
                  <a:schemeClr val="bg1"/>
                </a:solidFill>
              </a:rPr>
              <a:t>Invitation</a:t>
            </a:r>
          </a:p>
        </p:txBody>
      </p:sp>
      <p:cxnSp>
        <p:nvCxnSpPr>
          <p:cNvPr id="14" name="Straight Connector 13">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503528"/>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5C0B600-7FD5-337E-A3C1-737EAE536B8E}"/>
              </a:ext>
            </a:extLst>
          </p:cNvPr>
          <p:cNvSpPr txBox="1"/>
          <p:nvPr/>
        </p:nvSpPr>
        <p:spPr>
          <a:xfrm>
            <a:off x="620786" y="1861642"/>
            <a:ext cx="4362275" cy="2677656"/>
          </a:xfrm>
          <a:prstGeom prst="rect">
            <a:avLst/>
          </a:prstGeom>
          <a:noFill/>
        </p:spPr>
        <p:txBody>
          <a:bodyPr wrap="square" rtlCol="0">
            <a:spAutoFit/>
          </a:bodyPr>
          <a:lstStyle/>
          <a:p>
            <a:r>
              <a:rPr lang="en-US" sz="2800" b="1" dirty="0">
                <a:solidFill>
                  <a:schemeClr val="bg1"/>
                </a:solidFill>
              </a:rPr>
              <a:t>If this sounds like you, </a:t>
            </a:r>
            <a:br>
              <a:rPr lang="en-US" sz="2800" b="1" dirty="0">
                <a:solidFill>
                  <a:schemeClr val="bg1"/>
                </a:solidFill>
              </a:rPr>
            </a:br>
            <a:r>
              <a:rPr lang="en-US" sz="2800" b="1" dirty="0">
                <a:solidFill>
                  <a:schemeClr val="bg1"/>
                </a:solidFill>
              </a:rPr>
              <a:t>and you’d like to know what we have found that checks all of these boxes, reach out and we’re happy to talk with you privately.  </a:t>
            </a:r>
          </a:p>
        </p:txBody>
      </p:sp>
    </p:spTree>
    <p:extLst>
      <p:ext uri="{BB962C8B-B14F-4D97-AF65-F5344CB8AC3E}">
        <p14:creationId xmlns:p14="http://schemas.microsoft.com/office/powerpoint/2010/main" val="845503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cxnSp>
        <p:nvCxnSpPr>
          <p:cNvPr id="49" name="Straight Connector 48">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51" name="Rectangle 50">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900115-636E-BBED-5E58-66618C4BE9B0}"/>
              </a:ext>
            </a:extLst>
          </p:cNvPr>
          <p:cNvSpPr>
            <a:spLocks noGrp="1"/>
          </p:cNvSpPr>
          <p:nvPr>
            <p:ph type="ctrTitle"/>
          </p:nvPr>
        </p:nvSpPr>
        <p:spPr>
          <a:xfrm>
            <a:off x="831704" y="157740"/>
            <a:ext cx="4569407" cy="1560083"/>
          </a:xfrm>
        </p:spPr>
        <p:txBody>
          <a:bodyPr vert="horz" lIns="91440" tIns="45720" rIns="91440" bIns="45720" rtlCol="0" anchor="b">
            <a:normAutofit/>
          </a:bodyPr>
          <a:lstStyle/>
          <a:p>
            <a:pPr algn="ctr"/>
            <a:r>
              <a:rPr lang="en-US" sz="4100" kern="1200" dirty="0">
                <a:solidFill>
                  <a:schemeClr val="tx2"/>
                </a:solidFill>
                <a:latin typeface="+mj-lt"/>
                <a:ea typeface="+mj-ea"/>
                <a:cs typeface="+mj-cs"/>
              </a:rPr>
              <a:t>Health &amp; Wellness</a:t>
            </a:r>
          </a:p>
        </p:txBody>
      </p:sp>
      <p:cxnSp>
        <p:nvCxnSpPr>
          <p:cNvPr id="53" name="Straight Connector 52">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FCFE23F5-3133-3594-DBA7-096304085F71}"/>
              </a:ext>
            </a:extLst>
          </p:cNvPr>
          <p:cNvSpPr>
            <a:spLocks noGrp="1"/>
          </p:cNvSpPr>
          <p:nvPr>
            <p:ph type="subTitle" idx="1"/>
          </p:nvPr>
        </p:nvSpPr>
        <p:spPr>
          <a:xfrm>
            <a:off x="1174536" y="2056806"/>
            <a:ext cx="3746928" cy="3402555"/>
          </a:xfrm>
        </p:spPr>
        <p:txBody>
          <a:bodyPr vert="horz" lIns="91440" tIns="45720" rIns="91440" bIns="45720" rtlCol="0" anchor="t">
            <a:normAutofit/>
          </a:bodyPr>
          <a:lstStyle/>
          <a:p>
            <a:pPr algn="ctr"/>
            <a:r>
              <a:rPr lang="en-US" sz="1400" b="1" dirty="0"/>
              <a:t>Thanks to our hosts</a:t>
            </a:r>
            <a:br>
              <a:rPr lang="en-US" b="1" dirty="0"/>
            </a:br>
            <a:br>
              <a:rPr lang="en-US" b="1" dirty="0"/>
            </a:br>
            <a:r>
              <a:rPr lang="en-US" b="1" dirty="0"/>
              <a:t>Wanda Garcia, </a:t>
            </a:r>
          </a:p>
          <a:p>
            <a:pPr algn="ctr"/>
            <a:r>
              <a:rPr lang="en-US" b="1" dirty="0"/>
              <a:t>Health &amp; Wellness Nurse Coach</a:t>
            </a:r>
          </a:p>
          <a:p>
            <a:pPr algn="ctr"/>
            <a:r>
              <a:rPr lang="en-US" b="1" dirty="0"/>
              <a:t>Dr. Mario Garcia, </a:t>
            </a:r>
          </a:p>
          <a:p>
            <a:pPr algn="ctr"/>
            <a:r>
              <a:rPr lang="en-US" b="1" dirty="0"/>
              <a:t>Brain Health Coach</a:t>
            </a:r>
          </a:p>
        </p:txBody>
      </p:sp>
      <p:pic>
        <p:nvPicPr>
          <p:cNvPr id="4" name="Picture 3" descr="Two people holding each other's hands">
            <a:extLst>
              <a:ext uri="{FF2B5EF4-FFF2-40B4-BE49-F238E27FC236}">
                <a16:creationId xmlns:a16="http://schemas.microsoft.com/office/drawing/2014/main" id="{C78EEBA0-57E5-25CC-3BB0-9E122B127297}"/>
              </a:ext>
            </a:extLst>
          </p:cNvPr>
          <p:cNvPicPr>
            <a:picLocks noChangeAspect="1"/>
          </p:cNvPicPr>
          <p:nvPr/>
        </p:nvPicPr>
        <p:blipFill rotWithShape="1">
          <a:blip r:embed="rId2"/>
          <a:srcRect l="17297" r="23406" b="2"/>
          <a:stretch/>
        </p:blipFill>
        <p:spPr>
          <a:xfrm>
            <a:off x="6096000" y="-16591"/>
            <a:ext cx="6107073" cy="6874591"/>
          </a:xfrm>
          <a:prstGeom prst="rect">
            <a:avLst/>
          </a:prstGeom>
        </p:spPr>
      </p:pic>
      <p:pic>
        <p:nvPicPr>
          <p:cNvPr id="6" name="Picture 5" descr="A purple text on a white background&#10;&#10;Description automatically generated with low confidence">
            <a:extLst>
              <a:ext uri="{FF2B5EF4-FFF2-40B4-BE49-F238E27FC236}">
                <a16:creationId xmlns:a16="http://schemas.microsoft.com/office/drawing/2014/main" id="{7C00231A-3124-5717-F38B-E5E4BFB4B242}"/>
              </a:ext>
            </a:extLst>
          </p:cNvPr>
          <p:cNvPicPr>
            <a:picLocks noChangeAspect="1"/>
          </p:cNvPicPr>
          <p:nvPr/>
        </p:nvPicPr>
        <p:blipFill>
          <a:blip r:embed="rId3"/>
          <a:stretch>
            <a:fillRect/>
          </a:stretch>
        </p:blipFill>
        <p:spPr>
          <a:xfrm>
            <a:off x="1801730" y="5224860"/>
            <a:ext cx="3283533" cy="1475400"/>
          </a:xfrm>
          <a:prstGeom prst="rect">
            <a:avLst/>
          </a:prstGeom>
        </p:spPr>
      </p:pic>
    </p:spTree>
    <p:extLst>
      <p:ext uri="{BB962C8B-B14F-4D97-AF65-F5344CB8AC3E}">
        <p14:creationId xmlns:p14="http://schemas.microsoft.com/office/powerpoint/2010/main" val="208899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3CECA2BE-0443-493F-9413-FC132026C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Stack Stones In The River">
            <a:extLst>
              <a:ext uri="{FF2B5EF4-FFF2-40B4-BE49-F238E27FC236}">
                <a16:creationId xmlns:a16="http://schemas.microsoft.com/office/drawing/2014/main" id="{B8423737-408D-750C-FA45-E20FA7E1646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20582" y="4086"/>
            <a:ext cx="12188932" cy="6857999"/>
          </a:xfrm>
          <a:prstGeom prst="rect">
            <a:avLst/>
          </a:prstGeom>
        </p:spPr>
      </p:pic>
      <p:sp>
        <p:nvSpPr>
          <p:cNvPr id="12" name="Rectangle 11">
            <a:extLst>
              <a:ext uri="{FF2B5EF4-FFF2-40B4-BE49-F238E27FC236}">
                <a16:creationId xmlns:a16="http://schemas.microsoft.com/office/drawing/2014/main" id="{57C3041F-18C8-4A3F-BB74-556AD2101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2211293"/>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E5D89A-12F7-154D-2286-66F2C741F4F4}"/>
              </a:ext>
            </a:extLst>
          </p:cNvPr>
          <p:cNvSpPr>
            <a:spLocks noGrp="1"/>
          </p:cNvSpPr>
          <p:nvPr>
            <p:ph type="title"/>
          </p:nvPr>
        </p:nvSpPr>
        <p:spPr>
          <a:xfrm>
            <a:off x="2687303" y="509420"/>
            <a:ext cx="6855490" cy="1192455"/>
          </a:xfrm>
        </p:spPr>
        <p:txBody>
          <a:bodyPr vert="horz" lIns="91440" tIns="45720" rIns="91440" bIns="45720" rtlCol="0" anchor="t">
            <a:normAutofit/>
          </a:bodyPr>
          <a:lstStyle/>
          <a:p>
            <a:pPr algn="ctr"/>
            <a:r>
              <a:rPr lang="en-US" sz="4800" dirty="0">
                <a:solidFill>
                  <a:srgbClr val="FFFFFF"/>
                </a:solidFill>
              </a:rPr>
              <a:t>What is Wellness?</a:t>
            </a:r>
          </a:p>
        </p:txBody>
      </p:sp>
      <p:sp>
        <p:nvSpPr>
          <p:cNvPr id="14" name="Rectangle 13">
            <a:extLst>
              <a:ext uri="{FF2B5EF4-FFF2-40B4-BE49-F238E27FC236}">
                <a16:creationId xmlns:a16="http://schemas.microsoft.com/office/drawing/2014/main" id="{72B28B90-B579-47ED-A625-BAD03AE6C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930588"/>
            <a:ext cx="12191999" cy="1927411"/>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6259606"/>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9E5A06A-654A-F7C4-68D9-C13FE1333345}"/>
              </a:ext>
            </a:extLst>
          </p:cNvPr>
          <p:cNvSpPr txBox="1"/>
          <p:nvPr/>
        </p:nvSpPr>
        <p:spPr>
          <a:xfrm>
            <a:off x="1876547" y="2236436"/>
            <a:ext cx="8477001" cy="400110"/>
          </a:xfrm>
          <a:prstGeom prst="rect">
            <a:avLst/>
          </a:prstGeom>
          <a:noFill/>
        </p:spPr>
        <p:txBody>
          <a:bodyPr wrap="none" rtlCol="0">
            <a:spAutoFit/>
          </a:bodyPr>
          <a:lstStyle/>
          <a:p>
            <a:r>
              <a:rPr lang="en-US" sz="2000" b="1" dirty="0"/>
              <a:t>Living your life consciously in ways that improve your health and well being.</a:t>
            </a:r>
          </a:p>
        </p:txBody>
      </p:sp>
    </p:spTree>
    <p:extLst>
      <p:ext uri="{BB962C8B-B14F-4D97-AF65-F5344CB8AC3E}">
        <p14:creationId xmlns:p14="http://schemas.microsoft.com/office/powerpoint/2010/main" val="269318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ngredients in jar">
            <a:extLst>
              <a:ext uri="{FF2B5EF4-FFF2-40B4-BE49-F238E27FC236}">
                <a16:creationId xmlns:a16="http://schemas.microsoft.com/office/drawing/2014/main" id="{91B9D7B5-6E31-53EF-9D92-C617F0032D70}"/>
              </a:ext>
            </a:extLst>
          </p:cNvPr>
          <p:cNvPicPr>
            <a:picLocks noChangeAspect="1"/>
          </p:cNvPicPr>
          <p:nvPr/>
        </p:nvPicPr>
        <p:blipFill rotWithShape="1">
          <a:blip r:embed="rId2"/>
          <a:srcRect t="15730"/>
          <a:stretch/>
        </p:blipFill>
        <p:spPr>
          <a:xfrm>
            <a:off x="20" y="1"/>
            <a:ext cx="12191979" cy="6858000"/>
          </a:xfrm>
          <a:prstGeom prst="rect">
            <a:avLst/>
          </a:prstGeom>
        </p:spPr>
      </p:pic>
      <p:sp>
        <p:nvSpPr>
          <p:cNvPr id="12" name="Rectangle 11">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078542"/>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7C7EDA-A238-A523-06DA-C5B34C87419D}"/>
              </a:ext>
            </a:extLst>
          </p:cNvPr>
          <p:cNvSpPr>
            <a:spLocks noGrp="1"/>
          </p:cNvSpPr>
          <p:nvPr>
            <p:ph type="title"/>
          </p:nvPr>
        </p:nvSpPr>
        <p:spPr>
          <a:xfrm>
            <a:off x="829876" y="3429000"/>
            <a:ext cx="10447724" cy="1856529"/>
          </a:xfrm>
        </p:spPr>
        <p:txBody>
          <a:bodyPr vert="horz" lIns="91440" tIns="45720" rIns="91440" bIns="45720" rtlCol="0" anchor="b">
            <a:normAutofit/>
          </a:bodyPr>
          <a:lstStyle/>
          <a:p>
            <a:pPr algn="ctr"/>
            <a:r>
              <a:rPr lang="en-US" sz="4800" dirty="0">
                <a:solidFill>
                  <a:srgbClr val="FFFFFF"/>
                </a:solidFill>
              </a:rPr>
              <a:t>Health &amp; Wellness Strategies</a:t>
            </a:r>
          </a:p>
        </p:txBody>
      </p:sp>
      <p:cxnSp>
        <p:nvCxnSpPr>
          <p:cNvPr id="14" name="Straight Connector 13">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503528"/>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311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poonful of cereal and berries">
            <a:extLst>
              <a:ext uri="{FF2B5EF4-FFF2-40B4-BE49-F238E27FC236}">
                <a16:creationId xmlns:a16="http://schemas.microsoft.com/office/drawing/2014/main" id="{0AB0BFA3-A351-0220-69ED-FA6203467961}"/>
              </a:ext>
            </a:extLst>
          </p:cNvPr>
          <p:cNvPicPr>
            <a:picLocks noChangeAspect="1"/>
          </p:cNvPicPr>
          <p:nvPr/>
        </p:nvPicPr>
        <p:blipFill rotWithShape="1">
          <a:blip r:embed="rId2"/>
          <a:srcRect l="38671" r="16568" b="2"/>
          <a:stretch/>
        </p:blipFill>
        <p:spPr>
          <a:xfrm>
            <a:off x="1" y="-16591"/>
            <a:ext cx="4610100" cy="6874591"/>
          </a:xfrm>
          <a:prstGeom prst="rect">
            <a:avLst/>
          </a:prstGeom>
        </p:spPr>
      </p:pic>
      <p:cxnSp>
        <p:nvCxnSpPr>
          <p:cNvPr id="13" name="Straight Connector 12">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979B52C-513A-C491-A619-F1B976D49602}"/>
              </a:ext>
            </a:extLst>
          </p:cNvPr>
          <p:cNvSpPr txBox="1"/>
          <p:nvPr/>
        </p:nvSpPr>
        <p:spPr>
          <a:xfrm>
            <a:off x="6114632" y="913243"/>
            <a:ext cx="5302882" cy="5145083"/>
          </a:xfrm>
          <a:prstGeom prst="rect">
            <a:avLst/>
          </a:prstGeom>
        </p:spPr>
        <p:txBody>
          <a:bodyPr vert="horz" lIns="91440" tIns="45720" rIns="91440" bIns="45720" rtlCol="0" anchor="t">
            <a:normAutofit fontScale="62500" lnSpcReduction="20000"/>
          </a:bodyPr>
          <a:lstStyle/>
          <a:p>
            <a:pPr algn="ctr">
              <a:lnSpc>
                <a:spcPct val="120000"/>
              </a:lnSpc>
              <a:spcAft>
                <a:spcPts val="600"/>
              </a:spcAft>
              <a:buSzPct val="70000"/>
            </a:pPr>
            <a:r>
              <a:rPr lang="en-US" sz="4200" b="1" dirty="0">
                <a:solidFill>
                  <a:schemeClr val="tx2"/>
                </a:solidFill>
              </a:rPr>
              <a:t>Why is it important to care about Health &amp; Wellness?</a:t>
            </a:r>
          </a:p>
          <a:p>
            <a:pPr algn="ctr">
              <a:lnSpc>
                <a:spcPct val="120000"/>
              </a:lnSpc>
              <a:spcAft>
                <a:spcPts val="600"/>
              </a:spcAft>
              <a:buSzPct val="70000"/>
            </a:pPr>
            <a:endParaRPr lang="en-US" b="1" dirty="0">
              <a:solidFill>
                <a:schemeClr val="tx2"/>
              </a:solidFill>
            </a:endParaRPr>
          </a:p>
          <a:p>
            <a:pPr marL="285750" indent="-285750">
              <a:lnSpc>
                <a:spcPct val="120000"/>
              </a:lnSpc>
              <a:spcAft>
                <a:spcPts val="600"/>
              </a:spcAft>
              <a:buSzPct val="70000"/>
              <a:buFont typeface="Arial" panose="020B0604020202020204" pitchFamily="34" charset="0"/>
              <a:buChar char="•"/>
            </a:pPr>
            <a:r>
              <a:rPr lang="en-US" sz="2900" dirty="0">
                <a:solidFill>
                  <a:schemeClr val="tx2"/>
                </a:solidFill>
              </a:rPr>
              <a:t>Approximately 50% of the US population has a chronic disease, creating an epidemic.</a:t>
            </a:r>
          </a:p>
          <a:p>
            <a:pPr marL="285750" indent="-285750">
              <a:lnSpc>
                <a:spcPct val="120000"/>
              </a:lnSpc>
              <a:spcAft>
                <a:spcPts val="600"/>
              </a:spcAft>
              <a:buSzPct val="70000"/>
              <a:buFont typeface="Arial" panose="020B0604020202020204" pitchFamily="34" charset="0"/>
              <a:buChar char="•"/>
            </a:pPr>
            <a:r>
              <a:rPr lang="en-US" sz="2900" dirty="0">
                <a:solidFill>
                  <a:schemeClr val="tx2"/>
                </a:solidFill>
              </a:rPr>
              <a:t>86% of health care costs are attributable to chronic disease (Holman, 2020).</a:t>
            </a:r>
          </a:p>
          <a:p>
            <a:pPr marL="285750" indent="-285750">
              <a:lnSpc>
                <a:spcPct val="120000"/>
              </a:lnSpc>
              <a:spcAft>
                <a:spcPts val="600"/>
              </a:spcAft>
              <a:buSzPct val="70000"/>
              <a:buFont typeface="Arial" panose="020B0604020202020204" pitchFamily="34" charset="0"/>
              <a:buChar char="•"/>
            </a:pPr>
            <a:r>
              <a:rPr lang="en-US" sz="2900" dirty="0">
                <a:solidFill>
                  <a:schemeClr val="tx2"/>
                </a:solidFill>
              </a:rPr>
              <a:t>Changing behavior in regard to health habits is difficult and complex, and people don’t really understand the change process (Prochaska &amp; Prochaska, 2016).</a:t>
            </a:r>
          </a:p>
          <a:p>
            <a:pPr marL="285750" indent="-285750">
              <a:lnSpc>
                <a:spcPct val="120000"/>
              </a:lnSpc>
              <a:spcAft>
                <a:spcPts val="600"/>
              </a:spcAft>
              <a:buSzPct val="70000"/>
              <a:buFont typeface="Arial" panose="020B0604020202020204" pitchFamily="34" charset="0"/>
              <a:buChar char="•"/>
            </a:pPr>
            <a:r>
              <a:rPr lang="en-US" sz="2900" dirty="0">
                <a:solidFill>
                  <a:schemeClr val="tx2"/>
                </a:solidFill>
              </a:rPr>
              <a:t>Many people struggle with poor health and vitality because they lack the motivation, skills, knowledge and resources to make sustained changes in lifestyle habits.</a:t>
            </a:r>
          </a:p>
          <a:p>
            <a:pPr marL="285750" indent="-285750">
              <a:lnSpc>
                <a:spcPct val="120000"/>
              </a:lnSpc>
              <a:spcAft>
                <a:spcPts val="600"/>
              </a:spcAft>
              <a:buSzPct val="70000"/>
              <a:buFont typeface="Arial" panose="020B0604020202020204" pitchFamily="34" charset="0"/>
              <a:buChar char="•"/>
            </a:pPr>
            <a:endParaRPr lang="en-US" dirty="0">
              <a:solidFill>
                <a:schemeClr val="tx2"/>
              </a:solidFill>
            </a:endParaRPr>
          </a:p>
          <a:p>
            <a:pPr>
              <a:lnSpc>
                <a:spcPct val="120000"/>
              </a:lnSpc>
              <a:spcAft>
                <a:spcPts val="600"/>
              </a:spcAft>
              <a:buSzPct val="70000"/>
            </a:pPr>
            <a:endParaRPr lang="en-US" dirty="0">
              <a:solidFill>
                <a:schemeClr val="tx2"/>
              </a:solidFill>
            </a:endParaRPr>
          </a:p>
        </p:txBody>
      </p:sp>
    </p:spTree>
    <p:extLst>
      <p:ext uri="{BB962C8B-B14F-4D97-AF65-F5344CB8AC3E}">
        <p14:creationId xmlns:p14="http://schemas.microsoft.com/office/powerpoint/2010/main" val="256140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079" name="Straight Connector 3078">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3081" name="Rectangle 3080">
            <a:extLst>
              <a:ext uri="{FF2B5EF4-FFF2-40B4-BE49-F238E27FC236}">
                <a16:creationId xmlns:a16="http://schemas.microsoft.com/office/drawing/2014/main" id="{3CECA2BE-0443-493F-9413-FC132026C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What Is Health And Illness Continuum">
            <a:extLst>
              <a:ext uri="{FF2B5EF4-FFF2-40B4-BE49-F238E27FC236}">
                <a16:creationId xmlns:a16="http://schemas.microsoft.com/office/drawing/2014/main" id="{139A77BC-76B4-BFDD-9533-A7EB4BF658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93" b="12488"/>
          <a:stretch/>
        </p:blipFill>
        <p:spPr bwMode="auto">
          <a:xfrm>
            <a:off x="20" y="1"/>
            <a:ext cx="12188932" cy="6857999"/>
          </a:xfrm>
          <a:prstGeom prst="rect">
            <a:avLst/>
          </a:prstGeom>
          <a:noFill/>
          <a:extLst>
            <a:ext uri="{909E8E84-426E-40DD-AFC4-6F175D3DCCD1}">
              <a14:hiddenFill xmlns:a14="http://schemas.microsoft.com/office/drawing/2010/main">
                <a:solidFill>
                  <a:srgbClr val="FFFFFF"/>
                </a:solidFill>
              </a14:hiddenFill>
            </a:ext>
          </a:extLst>
        </p:spPr>
      </p:pic>
      <p:sp>
        <p:nvSpPr>
          <p:cNvPr id="3083" name="Rectangle 3082">
            <a:extLst>
              <a:ext uri="{FF2B5EF4-FFF2-40B4-BE49-F238E27FC236}">
                <a16:creationId xmlns:a16="http://schemas.microsoft.com/office/drawing/2014/main" id="{57C3041F-18C8-4A3F-BB74-556AD2101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2211293"/>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6B0599-DDC5-DB40-7D5E-803BF92B841C}"/>
              </a:ext>
            </a:extLst>
          </p:cNvPr>
          <p:cNvSpPr>
            <a:spLocks noGrp="1"/>
          </p:cNvSpPr>
          <p:nvPr>
            <p:ph type="title"/>
          </p:nvPr>
        </p:nvSpPr>
        <p:spPr>
          <a:xfrm>
            <a:off x="1887523" y="26893"/>
            <a:ext cx="7863567" cy="1192455"/>
          </a:xfrm>
        </p:spPr>
        <p:txBody>
          <a:bodyPr vert="horz" lIns="91440" tIns="45720" rIns="91440" bIns="45720" rtlCol="0" anchor="t">
            <a:normAutofit fontScale="90000"/>
          </a:bodyPr>
          <a:lstStyle/>
          <a:p>
            <a:r>
              <a:rPr lang="en-US" sz="4800" dirty="0">
                <a:solidFill>
                  <a:srgbClr val="FFFFFF"/>
                </a:solidFill>
              </a:rPr>
              <a:t>Where are you this Continuum</a:t>
            </a:r>
          </a:p>
        </p:txBody>
      </p:sp>
      <p:sp>
        <p:nvSpPr>
          <p:cNvPr id="3085" name="Rectangle 3084">
            <a:extLst>
              <a:ext uri="{FF2B5EF4-FFF2-40B4-BE49-F238E27FC236}">
                <a16:creationId xmlns:a16="http://schemas.microsoft.com/office/drawing/2014/main" id="{72B28B90-B579-47ED-A625-BAD03AE6C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930588"/>
            <a:ext cx="12191999" cy="1927411"/>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87" name="Straight Connector 3086">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6259606"/>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44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079" name="Straight Connector 3078">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3081" name="Rectangle 3080">
            <a:extLst>
              <a:ext uri="{FF2B5EF4-FFF2-40B4-BE49-F238E27FC236}">
                <a16:creationId xmlns:a16="http://schemas.microsoft.com/office/drawing/2014/main" id="{3CECA2BE-0443-493F-9413-FC132026C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What Is Health And Illness Continuum">
            <a:extLst>
              <a:ext uri="{FF2B5EF4-FFF2-40B4-BE49-F238E27FC236}">
                <a16:creationId xmlns:a16="http://schemas.microsoft.com/office/drawing/2014/main" id="{139A77BC-76B4-BFDD-9533-A7EB4BF658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93" b="12488"/>
          <a:stretch/>
        </p:blipFill>
        <p:spPr bwMode="auto">
          <a:xfrm>
            <a:off x="20" y="1"/>
            <a:ext cx="12188932" cy="6857999"/>
          </a:xfrm>
          <a:prstGeom prst="rect">
            <a:avLst/>
          </a:prstGeom>
          <a:noFill/>
          <a:extLst>
            <a:ext uri="{909E8E84-426E-40DD-AFC4-6F175D3DCCD1}">
              <a14:hiddenFill xmlns:a14="http://schemas.microsoft.com/office/drawing/2010/main">
                <a:solidFill>
                  <a:srgbClr val="FFFFFF"/>
                </a:solidFill>
              </a14:hiddenFill>
            </a:ext>
          </a:extLst>
        </p:spPr>
      </p:pic>
      <p:sp>
        <p:nvSpPr>
          <p:cNvPr id="3083" name="Rectangle 3082">
            <a:extLst>
              <a:ext uri="{FF2B5EF4-FFF2-40B4-BE49-F238E27FC236}">
                <a16:creationId xmlns:a16="http://schemas.microsoft.com/office/drawing/2014/main" id="{57C3041F-18C8-4A3F-BB74-556AD2101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2211293"/>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6B0599-DDC5-DB40-7D5E-803BF92B841C}"/>
              </a:ext>
            </a:extLst>
          </p:cNvPr>
          <p:cNvSpPr>
            <a:spLocks noGrp="1"/>
          </p:cNvSpPr>
          <p:nvPr>
            <p:ph type="title"/>
          </p:nvPr>
        </p:nvSpPr>
        <p:spPr>
          <a:xfrm>
            <a:off x="1711354" y="26893"/>
            <a:ext cx="8039736" cy="1192455"/>
          </a:xfrm>
        </p:spPr>
        <p:txBody>
          <a:bodyPr vert="horz" lIns="91440" tIns="45720" rIns="91440" bIns="45720" rtlCol="0" anchor="t">
            <a:normAutofit fontScale="90000"/>
          </a:bodyPr>
          <a:lstStyle/>
          <a:p>
            <a:r>
              <a:rPr lang="en-US" sz="4800" dirty="0">
                <a:solidFill>
                  <a:srgbClr val="FFFFFF"/>
                </a:solidFill>
              </a:rPr>
              <a:t>Let’s look at this more carefully. </a:t>
            </a:r>
          </a:p>
        </p:txBody>
      </p:sp>
      <p:sp>
        <p:nvSpPr>
          <p:cNvPr id="3085" name="Rectangle 3084">
            <a:extLst>
              <a:ext uri="{FF2B5EF4-FFF2-40B4-BE49-F238E27FC236}">
                <a16:creationId xmlns:a16="http://schemas.microsoft.com/office/drawing/2014/main" id="{72B28B90-B579-47ED-A625-BAD03AE6C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930588"/>
            <a:ext cx="12191999" cy="1927411"/>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87" name="Straight Connector 3086">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6259606"/>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943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379" name="Rectangle 15378">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1" name="Rectangle 1">
            <a:extLst>
              <a:ext uri="{FF2B5EF4-FFF2-40B4-BE49-F238E27FC236}">
                <a16:creationId xmlns:a16="http://schemas.microsoft.com/office/drawing/2014/main" id="{E3BD2BD0-21F2-31D6-7E5F-37B72DE8D81B}"/>
              </a:ext>
            </a:extLst>
          </p:cNvPr>
          <p:cNvSpPr>
            <a:spLocks noGrp="1" noChangeArrowheads="1"/>
          </p:cNvSpPr>
          <p:nvPr>
            <p:ph type="title"/>
          </p:nvPr>
        </p:nvSpPr>
        <p:spPr>
          <a:xfrm>
            <a:off x="763297" y="173987"/>
            <a:ext cx="4569407" cy="1560083"/>
          </a:xfrm>
        </p:spPr>
        <p:txBody>
          <a:bodyPr>
            <a:normAutofit/>
          </a:bodyPr>
          <a:lstStyle/>
          <a:p>
            <a:pPr algn="ctr" eaLnBrk="1" hangingPunct="1"/>
            <a:r>
              <a:rPr lang="en-US" altLang="en-US" sz="4100" dirty="0"/>
              <a:t>Strategies for Health &amp; Wellness</a:t>
            </a:r>
          </a:p>
        </p:txBody>
      </p:sp>
      <p:cxnSp>
        <p:nvCxnSpPr>
          <p:cNvPr id="15381" name="Straight Connector 15380">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15362" name="Rectangle 2">
            <a:extLst>
              <a:ext uri="{FF2B5EF4-FFF2-40B4-BE49-F238E27FC236}">
                <a16:creationId xmlns:a16="http://schemas.microsoft.com/office/drawing/2014/main" id="{2FE96C4B-0AD5-A6C3-788F-5AFC5DCD13A5}"/>
              </a:ext>
            </a:extLst>
          </p:cNvPr>
          <p:cNvSpPr>
            <a:spLocks noGrp="1" noChangeArrowheads="1"/>
          </p:cNvSpPr>
          <p:nvPr>
            <p:ph type="body" idx="1"/>
          </p:nvPr>
        </p:nvSpPr>
        <p:spPr>
          <a:xfrm>
            <a:off x="1486142" y="1908057"/>
            <a:ext cx="4050589" cy="4668912"/>
          </a:xfrm>
        </p:spPr>
        <p:txBody>
          <a:bodyPr anchor="t">
            <a:normAutofit/>
          </a:bodyPr>
          <a:lstStyle/>
          <a:p>
            <a:pPr marL="0" indent="0">
              <a:lnSpc>
                <a:spcPct val="110000"/>
              </a:lnSpc>
              <a:buNone/>
            </a:pPr>
            <a:r>
              <a:rPr lang="en-US" altLang="en-US" sz="1800" b="1" dirty="0">
                <a:solidFill>
                  <a:srgbClr val="00B050"/>
                </a:solidFill>
              </a:rPr>
              <a:t>Five lifestyle factors have been shown to reduce risk for type 2 diabetes: </a:t>
            </a:r>
          </a:p>
          <a:p>
            <a:pPr marL="0" indent="0">
              <a:lnSpc>
                <a:spcPct val="110000"/>
              </a:lnSpc>
              <a:buNone/>
            </a:pPr>
            <a:br>
              <a:rPr lang="en-US" altLang="en-US" sz="1800" dirty="0"/>
            </a:br>
            <a:r>
              <a:rPr lang="en-US" altLang="en-US" sz="1800" dirty="0"/>
              <a:t>1) having a healthy diet &amp; environment</a:t>
            </a:r>
          </a:p>
          <a:p>
            <a:pPr marL="0" indent="0">
              <a:lnSpc>
                <a:spcPct val="110000"/>
              </a:lnSpc>
              <a:buNone/>
            </a:pPr>
            <a:r>
              <a:rPr lang="en-US" altLang="en-US" sz="1800" dirty="0"/>
              <a:t>2) keeping an ideal body weight</a:t>
            </a:r>
            <a:br>
              <a:rPr lang="en-US" altLang="en-US" sz="1800" dirty="0"/>
            </a:br>
            <a:r>
              <a:rPr lang="en-US" altLang="en-US" sz="1800" dirty="0"/>
              <a:t> </a:t>
            </a:r>
            <a:br>
              <a:rPr lang="en-US" altLang="en-US" sz="1800" dirty="0"/>
            </a:br>
            <a:r>
              <a:rPr lang="en-US" altLang="en-US" sz="1800" dirty="0"/>
              <a:t>3) being physically active</a:t>
            </a:r>
          </a:p>
          <a:p>
            <a:pPr marL="0" indent="0">
              <a:lnSpc>
                <a:spcPct val="110000"/>
              </a:lnSpc>
              <a:buNone/>
            </a:pPr>
            <a:r>
              <a:rPr lang="en-US" altLang="en-US" sz="1800" dirty="0"/>
              <a:t>4) not smoking</a:t>
            </a:r>
          </a:p>
          <a:p>
            <a:pPr marL="0" indent="0">
              <a:lnSpc>
                <a:spcPct val="110000"/>
              </a:lnSpc>
              <a:buNone/>
            </a:pPr>
            <a:r>
              <a:rPr lang="en-US" altLang="en-US" sz="1800" dirty="0"/>
              <a:t>5) minimizing alcohol use. </a:t>
            </a:r>
          </a:p>
          <a:p>
            <a:pPr marL="0" indent="0">
              <a:lnSpc>
                <a:spcPct val="110000"/>
              </a:lnSpc>
            </a:pPr>
            <a:endParaRPr lang="en-US" altLang="en-US" sz="1400" dirty="0"/>
          </a:p>
        </p:txBody>
      </p:sp>
      <p:pic>
        <p:nvPicPr>
          <p:cNvPr id="15373" name="Picture 15363" descr="Desk with stethoscope and computer keyboard">
            <a:extLst>
              <a:ext uri="{FF2B5EF4-FFF2-40B4-BE49-F238E27FC236}">
                <a16:creationId xmlns:a16="http://schemas.microsoft.com/office/drawing/2014/main" id="{3AC5337E-B451-6729-EE06-DDC8B87A1D68}"/>
              </a:ext>
            </a:extLst>
          </p:cNvPr>
          <p:cNvPicPr>
            <a:picLocks noChangeAspect="1"/>
          </p:cNvPicPr>
          <p:nvPr/>
        </p:nvPicPr>
        <p:blipFill rotWithShape="1">
          <a:blip r:embed="rId2"/>
          <a:srcRect l="20351" r="20353" b="2"/>
          <a:stretch/>
        </p:blipFill>
        <p:spPr>
          <a:xfrm>
            <a:off x="6096000" y="187"/>
            <a:ext cx="6107073" cy="6874591"/>
          </a:xfrm>
          <a:prstGeom prst="rect">
            <a:avLst/>
          </a:prstGeom>
        </p:spPr>
      </p:pic>
    </p:spTree>
  </p:cSld>
  <p:clrMapOvr>
    <a:masterClrMapping/>
  </p:clrMapOvr>
</p:sld>
</file>

<file path=ppt/theme/theme1.xml><?xml version="1.0" encoding="utf-8"?>
<a:theme xmlns:a="http://schemas.openxmlformats.org/drawingml/2006/main" name="VaultVTI">
  <a:themeElements>
    <a:clrScheme name="archway">
      <a:dk1>
        <a:sysClr val="windowText" lastClr="000000"/>
      </a:dk1>
      <a:lt1>
        <a:sysClr val="window" lastClr="FFFFFF"/>
      </a:lt1>
      <a:dk2>
        <a:srgbClr val="262626"/>
      </a:dk2>
      <a:lt2>
        <a:srgbClr val="CCC9C2"/>
      </a:lt2>
      <a:accent1>
        <a:srgbClr val="A85E3E"/>
      </a:accent1>
      <a:accent2>
        <a:srgbClr val="C3743C"/>
      </a:accent2>
      <a:accent3>
        <a:srgbClr val="CF6749"/>
      </a:accent3>
      <a:accent4>
        <a:srgbClr val="7D8B71"/>
      </a:accent4>
      <a:accent5>
        <a:srgbClr val="A37A59"/>
      </a:accent5>
      <a:accent6>
        <a:srgbClr val="AB8244"/>
      </a:accent6>
      <a:hlink>
        <a:srgbClr val="B94F31"/>
      </a:hlink>
      <a:folHlink>
        <a:srgbClr val="667458"/>
      </a:folHlink>
    </a:clrScheme>
    <a:fontScheme name="Custom 5">
      <a:majorFont>
        <a:latin typeface="Georgia Pro Light"/>
        <a:ea typeface=""/>
        <a:cs typeface=""/>
      </a:majorFont>
      <a:minorFont>
        <a:latin typeface="Georg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ultVTI" id="{144E1EB0-F9F9-4F8D-8264-A2820BA0C47A}" vid="{3A992A48-7697-4A22-A884-B4A11E62184D}"/>
    </a:ext>
  </a:extLst>
</a:theme>
</file>

<file path=docProps/app.xml><?xml version="1.0" encoding="utf-8"?>
<Properties xmlns="http://schemas.openxmlformats.org/officeDocument/2006/extended-properties" xmlns:vt="http://schemas.openxmlformats.org/officeDocument/2006/docPropsVTypes">
  <TotalTime>794</TotalTime>
  <Words>847</Words>
  <Application>Microsoft Office PowerPoint</Application>
  <PresentationFormat>Widescreen</PresentationFormat>
  <Paragraphs>106</Paragraphs>
  <Slides>29</Slides>
  <Notes>0</Notes>
  <HiddenSlides>2</HiddenSlides>
  <MMClips>3</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4" baseType="lpstr">
      <vt:lpstr>Arial</vt:lpstr>
      <vt:lpstr>Georgia Pro Light</vt:lpstr>
      <vt:lpstr>Wingdings</vt:lpstr>
      <vt:lpstr>VaultVTI</vt:lpstr>
      <vt:lpstr>Acrobat Document</vt:lpstr>
      <vt:lpstr>Introducing the Wellness Project</vt:lpstr>
      <vt:lpstr>Thanks to Moderators Scott Palmer &amp; Carolyn Wightman  With wonderful team of local supporters  Please ask…  …if you would like to review this material again, or if you feel it would be of value to additional audiences </vt:lpstr>
      <vt:lpstr>Health &amp; Wellness</vt:lpstr>
      <vt:lpstr>What is Wellness?</vt:lpstr>
      <vt:lpstr>Health &amp; Wellness Strategies</vt:lpstr>
      <vt:lpstr>PowerPoint Presentation</vt:lpstr>
      <vt:lpstr>Where are you this Continuum</vt:lpstr>
      <vt:lpstr>Let’s look at this more carefully. </vt:lpstr>
      <vt:lpstr>Strategies for Health &amp; Wellness</vt:lpstr>
      <vt:lpstr>Strategies for Health &amp; Wellness</vt:lpstr>
      <vt:lpstr>Problem #1 : We are NOT eating right!</vt:lpstr>
      <vt:lpstr>Problem #2  Even “healthy” food is not as nutritious as it once was!</vt:lpstr>
      <vt:lpstr>Question:  Does commercialism contribute to the poor quality of our food?  Maybe craving for sweets?</vt:lpstr>
      <vt:lpstr>PowerPoint Presentation</vt:lpstr>
      <vt:lpstr>PowerPoint Presentation</vt:lpstr>
      <vt:lpstr>Sedentary Lifestyles:  All of the nutrients we need  must therefore come from fewer calories. </vt:lpstr>
      <vt:lpstr>Problem #4: Contamination of Food Supply</vt:lpstr>
      <vt:lpstr>Result #1: OBESITY</vt:lpstr>
      <vt:lpstr>Result #2: Toxins Inside Us</vt:lpstr>
      <vt:lpstr>Lasting Lifestyle Changes</vt:lpstr>
      <vt:lpstr>Result #3: Need for better “Wellness Education.”  </vt:lpstr>
      <vt:lpstr>Result #3: Need for better “Wellness Education.”  </vt:lpstr>
      <vt:lpstr>Our default resource is to ask the MD. </vt:lpstr>
      <vt:lpstr>Some Simple Steps to Start</vt:lpstr>
      <vt:lpstr>PowerPoint Presentation</vt:lpstr>
      <vt:lpstr>Where to Start?</vt:lpstr>
      <vt:lpstr>People say this is what’s important to them  </vt:lpstr>
      <vt:lpstr>PowerPoint Presentation</vt:lpstr>
      <vt:lpstr>Invitation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&amp; Wellness Gathering</dc:title>
  <dc:creator>Garcia, Mario (Community Care and Counseling)</dc:creator>
  <cp:lastModifiedBy>Carolyn  Wightman</cp:lastModifiedBy>
  <cp:revision>43</cp:revision>
  <dcterms:created xsi:type="dcterms:W3CDTF">2023-06-24T00:18:55Z</dcterms:created>
  <dcterms:modified xsi:type="dcterms:W3CDTF">2024-02-13T02:38:51Z</dcterms:modified>
</cp:coreProperties>
</file>