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8"/>
  </p:notesMasterIdLst>
  <p:handoutMasterIdLst>
    <p:handoutMasterId r:id="rId39"/>
  </p:handoutMasterIdLst>
  <p:sldIdLst>
    <p:sldId id="387" r:id="rId3"/>
    <p:sldId id="301" r:id="rId4"/>
    <p:sldId id="302" r:id="rId5"/>
    <p:sldId id="388" r:id="rId6"/>
    <p:sldId id="382" r:id="rId7"/>
    <p:sldId id="258" r:id="rId8"/>
    <p:sldId id="303" r:id="rId9"/>
    <p:sldId id="383" r:id="rId10"/>
    <p:sldId id="400" r:id="rId11"/>
    <p:sldId id="401" r:id="rId12"/>
    <p:sldId id="402" r:id="rId13"/>
    <p:sldId id="368" r:id="rId14"/>
    <p:sldId id="403" r:id="rId15"/>
    <p:sldId id="404" r:id="rId16"/>
    <p:sldId id="405" r:id="rId17"/>
    <p:sldId id="406" r:id="rId18"/>
    <p:sldId id="407" r:id="rId19"/>
    <p:sldId id="408" r:id="rId20"/>
    <p:sldId id="409" r:id="rId21"/>
    <p:sldId id="410" r:id="rId22"/>
    <p:sldId id="411" r:id="rId23"/>
    <p:sldId id="412" r:id="rId24"/>
    <p:sldId id="413" r:id="rId25"/>
    <p:sldId id="415" r:id="rId26"/>
    <p:sldId id="416" r:id="rId27"/>
    <p:sldId id="427" r:id="rId28"/>
    <p:sldId id="418" r:id="rId29"/>
    <p:sldId id="419" r:id="rId30"/>
    <p:sldId id="420" r:id="rId31"/>
    <p:sldId id="421" r:id="rId32"/>
    <p:sldId id="422" r:id="rId33"/>
    <p:sldId id="423" r:id="rId34"/>
    <p:sldId id="425" r:id="rId35"/>
    <p:sldId id="428" r:id="rId36"/>
    <p:sldId id="426" r:id="rId37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" initials="L" lastIdx="1" clrIdx="0">
    <p:extLst>
      <p:ext uri="{19B8F6BF-5375-455C-9EA6-DF929625EA0E}">
        <p15:presenceInfo xmlns:p15="http://schemas.microsoft.com/office/powerpoint/2012/main" userId="Li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E2"/>
    <a:srgbClr val="558ED5"/>
    <a:srgbClr val="5566FF"/>
    <a:srgbClr val="3366FF"/>
    <a:srgbClr val="0066CC"/>
    <a:srgbClr val="003300"/>
    <a:srgbClr val="2035A0"/>
    <a:srgbClr val="FFFF99"/>
    <a:srgbClr val="99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1" autoAdjust="0"/>
    <p:restoredTop sz="76448" autoAdjust="0"/>
  </p:normalViewPr>
  <p:slideViewPr>
    <p:cSldViewPr>
      <p:cViewPr varScale="1">
        <p:scale>
          <a:sx n="70" d="100"/>
          <a:sy n="70" d="100"/>
        </p:scale>
        <p:origin x="1086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4T11:44:15.062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F21A3F7-1081-4C09-BB4B-643E0AF67226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13294CA-C55E-41E1-8A6D-18E9DC9A32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2T16:50:51.86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1,'0'4,"5"7,5 0,6-1,5-2,3-3,2-2,1-1,1-2,-1 0,5 0,2-1,-2 1,0-1,-3 1,0-4,-6-2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2T16:50:57.31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95,'695'0,"-672"2,0 0,0 2,-1 0,24 9,-19-5,45 6,-52-15,-20 0,1 1,-1 0,0 0,0 0,0 0,0-1,0 1,0 0,0 0,1 0,-1-1,0 1,0 0,0 0,0 0,0-1,0 1,0 0,0 0,0 0,0-1,0 1,0 0,0 0,-1-1,1 1,0 0,0 0,0 0,0 0,0-1,0 1,0 0,-1 0,1 0,0 0,0-1,0 1,0 0,0 0,-1 0,-3-4,0 1,0 0,0 0,-10-4,-30-17,31 16,-1 0,-1 1,1 1,-19-6,-24 1,0 1,-79-2,-22-3,321 48,-122-27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2T16:50:57.68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1,'9'0,"12"0,7 0,3 0,1 0,-1 0,-1 0,-1 0,-5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2T16:51:07.15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84,'0'-3,"0"1,1 0,-1 0,1 0,0 0,0 1,0-1,0 0,0 0,0 0,0 1,1-1,-1 1,1-1,-1 1,3-3,29-18,-23 17,1 1,-1-1,1 2,-1 0,1 0,0 1,21-1,83 3,-68 2,541 0,-331-3,-234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2T16:51:08.19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2T18:29:20.055"/>
    </inkml:context>
    <inkml:brush xml:id="br0">
      <inkml:brushProperty name="width" value="0.1" units="cm"/>
      <inkml:brushProperty name="height" value="0.2" units="cm"/>
      <inkml:brushProperty name="color" value="#FFFF09"/>
      <inkml:brushProperty name="tip" value="rectangle"/>
      <inkml:brushProperty name="rasterOp" value="maskPen"/>
      <inkml:brushProperty name="ignorePressure" value="1"/>
    </inkml:brush>
  </inkml:definitions>
  <inkml:trace contextRef="#ctx0" brushRef="#br0">139 186,'-1'0,"0"-1,0 1,0-1,0 1,0-1,0 1,0-1,0 0,0 1,1-1,-1 0,0 0,0 0,1 1,-1-1,0 0,1 0,-1 0,1 0,0 0,-1 0,1 0,0-1,-1 1,1 0,0-2,-6-36,6 34,-1-1,1-1,1 1,-1 0,1 0,0 0,0-1,1 1,-1 0,6-11,-3 6,-4 10,1 1,-1 0,0-1,0 1,0-1,0 1,0-1,0 1,-1 0,1-1,0 1,0-1,0 1,0-1,0 1,-1 0,1-1,0 1,0 0,-1-1,1 1,0 0,-1-1,1 1,0 0,-1-1,1 1,0 0,-1 0,1-1,-1 1,1 0,0 0,-1 0,1 0,-1 0,1 0,-1 0,1 0,0 0,-1 0,1 0,-1 0,0 0,-26 0,23 0,-36 2,38 0,9 3,16 5,-19-9,39 17,1-1,1-3,0-1,1-3,0-1,60 3,-84-10,0 0,22 7,-29-5,1-1,0 0,-1-2,1 1,22-3,-38 1,1 1,-1-1,0 0,1 0,-1 0,0 0,1 0,-1 0,0 0,1 0,-1 0,0 0,1 0,-1-1,0 1,1 0,-1 0,0 0,1 0,-1 0,0-1,0 1,1 0,-1 0,0-1,0 1,1 0,-1 0,0-1,0 1,0 0,1-1,-1 1,0 0,0 0,0-1,0 1,0 0,0-1,0 1,0 0,0-1,0 1,0-1,0 1,0 0,0-1,0 1,0 0,0-1,0 1,0 0,0-1,0 1,-1 0,1 0,0-1,0 1,0 0,-1-1,1 1,0 0,0 0,-1 0,1-1,0 1,-1 0,1 0,-1 0,-21-17,-3 3,-39-16,5 3,59 27,1 0,-1 0,0 0,0 0,0 0,0 0,0 0,0 0,0 0,0 0,1 0,-1 0,0 0,0 0,0 0,0 0,0 0,0-1,0 1,0 0,0 0,0 0,0 0,0 0,0 0,0 0,1 0,-1-1,0 1,0 0,0 0,0 0,0 0,0 0,0 0,0 0,0 0,0-1,0 1,-1 0,1 0,0 0,0 0,0 0,0 0,0 0,0 0,0-1,0 1,0 0,0 0,0 0,0 0,0 0,0 0,-1 0,1 0,13-1,114 15,12 0,99-13,-141-2,-249 1,1478 0,-1305-1,0-2,0 0,-1-1,36-12,-33 8,-1 2,1 1,34-4,-43 9,0-1,0-1,-1 0,27-9,-40 11,0 0,1 0,-1 0,0 0,0 1,0-1,0 0,0 0,0 0,0 0,0 0,1 0,-1 0,0-1,0 1,0 0,0 0,0 0,0 0,0 0,0 0,0 0,1 0,-1 0,0 0,0 0,0 0,0 0,0 0,0 0,0 0,0 0,0-1,0 1,0 0,0 0,0 0,0 0,0 0,0 0,0 0,0 0,0 0,0-1,0 1,0 0,0 0,0 0,0 0,0 0,0 0,0 0,0 0,0-1,0 1,0 0,0 0,0 0,0 0,0 0,0 0,0 0,0 0,0 0,0 0,0 0,0-1,-1 1,-10-3,-16 1,-288 1,145 2,143 1,0 0,-29 8,27-5,-44 3,23-9,32 1,0 0,0 0,0 2,-35 7,-2 4,-60 6,-9 2,65-12,0-3,0-2,-89-6,42 0,80 2,9-1,-1 1,1 1,-1 1,1 0,-18 5,13-1,-1-1,0-2,-34 2,-72-5,59-2,-333 1,393 2,0-1,0-1,0 0,0-1,0 0,0 0,-17-7,27 9,0 0,0 0,0 0,0 0,-1 0,1 0,0 0,0 0,0 0,0 0,0 0,0 0,0 0,0 0,0 0,-1 0,1 0,0 0,0 0,0-1,0 1,0 0,0 0,0 0,0 0,0 0,0 0,0 0,0 0,0 0,0 0,0-1,0 1,0 0,0 0,0 0,0 0,0 0,0 0,0 0,0 0,0 0,0-1,0 1,0 0,0 0,0 0,0 0,0 0,0 0,0 0,0 0,0 0,0 0,0-1,0 1,0 0,0 0,0 0,1 0,-1 0,0 0,0 0,10-3,14 0,266 1,-151 4,-139-2,0-1,0 1,0 0,0 0,0 0,0 0,0 0,0 0,0 0,0 0,-1 0,1 0,0 0,0 0,0 0,0 0,0 0,0 0,0 0,0 0,0 0,0 0,0 0,0 0,0 0,0-1,0 1,0 0,0 0,0 0,0 0,0 0,0 0,0 0,0 0,0 0,0 0,0 0,0 0,0 0,0 0,0 0,0 0,0 0,1 0,-1 0,0-1,-10-3,-16-5,4 6,-35-2,42 5,0-1,0 0,0-1,1-1,-27-8,12-2,-1 2,0 2,-1 0,-35-4,64 13,-1-1,0 1,0 0,0 0,0 0,0 0,1 1,-1-1,0 1,0 0,1 0,-1 0,0 0,1 0,-1 0,1 1,-1-1,1 1,0 0,-1 0,1 0,0 0,0 0,1 0,-1 0,0 1,1-1,-1 1,1-1,0 1,0-1,0 1,0 0,0 0,0 4,-2 11,1-1,1 1,1 0,2 30,0-21,-2 87,3 38,-3-149,0 1,1-1,-1 0,1 1,0-1,0 0,0 0,0 0,1 0,-1 0,1 0,-1 0,1 0,0 0,1-1,-1 1,0-1,1 0,-1 1,1-1,-1 0,1-1,4 3,1-1,0 0,0-1,0 0,1 0,-1-1,0 0,1 0,10-1,557-5,-528 4,28 0,0 4,76 12,-80-7,2-3,105-6,-62-1,847 3,-939-3,-1 0,1-2,-1 0,1-2,-2 0,1-2,32-15,-52 21,1 0,-1 0,0-1,-1 1,1-1,0 0,-1 0,1-1,-1 1,0-1,0 1,-1-1,1 0,-1 0,4-8,-3 3,-1 0,0-1,0 1,-1 0,0-1,-1-16,1 10,0 0,0 0,1 0,1 1,1-1,0 1,1 0,1 0,12-24,-7 18,-6 14,-1 0,-1 0,1 0,-1 0,-1-1,1 1,-1-1,1-12,-2 18,-1 1,0 0,0 0,-1-1,1 1,0 0,0 0,-1 0,1 0,0-1,-1 1,1 0,-1 0,1 0,-1 0,0 0,-1-1,2 1,-1 1,0-1,1 1,-1 0,0-1,0 1,1 0,-1 0,0-1,0 1,0 0,1 0,-1 0,0 0,0 0,0 0,1 0,-1 0,-1 1,-1 0,-1 0,1 0,0 1,0-1,0 1,0 0,1 0,-1 0,-4 4,6-5,1 0,-1-1,1 1,-1 0,1 0,-1-1,0 1,1-1,-1 1,0 0,0-1,1 1,-1-1,0 0,0 1,0-1,1 0,-1 1,0-1,0 0,0 0,0 0,0 0,0 1,0-1,0-1,1 1,-1 0,0 0,0 0,0 0,-1-1,1-1,0 1,0 0,0-1,0 1,0-1,1 1,-1-1,1 0,-1 1,1-1,0 0,-1 1,1-1,0 0,0 1,0-1,1-2,-1 1,1 0,0 1,-1-1,1 0,0 1,1-1,-1 1,0 0,1-1,-1 1,1 0,0 0,-1 0,1 0,0 0,0 0,1 0,1-1,-3 2,0 1,0-1,0 1,0-1,0 1,0-1,0 1,0-1,0 1,0 0,0 0,1 0,-1-1,0 1,0 0,0 0,0 1,0-1,0 0,0 0,0 0,0 1,1-1,-1 1,0-1,0 1,-1-1,1 1,0-1,0 1,0 0,0-1,0 1,-1 0,1 0,0 0,-1 0,1 0,0 0,-1 0,1 0,-1 0,0 0,1 0,-1 2,1 0,0 1,-1-1,0 1,0-1,0 1,0-1,-1 1,1-1,-1 1,0-1,0 0,0 1,0-1,-1 0,1 0,-1 0,0 0,0 0,0 0,0 0,0-1,-4 4,-3 3,0 0,0-1,-1 0,0-1,-11 7,-3-2,0-1,-28 8,-2 1,-114 35,89-32,60-18,-1-1,-32 3,30-5,-40 9,38-5,-1-1,0-2,-30 1,-78-5,50-1,-397 2,435-2,-57-10,-15 0,45 11,44 1,0 0,0-2,-34-7,11-3,11 2,-69-8,68 12,-75-19,63 11,40 10,21 2,27 3,158 22,-99-10,142 1,-157-15,93-3,-138 1,-1-2,1-1,34-11,-39 10,0 1,53-3,24-5,-69 7,127-33,-158 38,0-1,0 1,-1-1,1 0,0-1,7-6,-12 10,0-1,0 0,0 1,-1-1,1 0,0 0,0 0,-1 0,1 0,0 0,-1 0,1 0,-1 0,1 0,-1 0,0 0,1 0,-1 0,0 0,0 0,0-1,0 1,0 0,0 0,0 0,0 0,0 0,0-1,-1 1,1 0,0 0,-1 0,1 0,-1 0,0 0,1 0,-1 0,0 0,1 0,-1 1,0-1,0 0,0 0,-1 0,-3-3,1 1,-1 0,0 1,0-1,-1 1,1 0,0 0,-1 1,1 0,-1 0,-9-1,-10 1,-34 2,32 0,-469 1,322-2,171 0,-7 0,1 0,0 0,0 1,-11 3,18-2,7 3,8 0,0 0,0-1,0 0,1-1,22 3,-20-4,137 18,263 0,-226-35,7 0,-196 15,0 0,0 0,0 0,0 0,0 0,0 0,-1 0,1 0,0 0,0 0,0 0,0 1,0-1,-1 0,1 1,0-1,0 0,0 1,-1-1,1 1,0-1,0 1,-1 0,1-1,-1 1,1 0,0-1,-1 1,0 0,1 0,0 1,-1 1,0-1,0 1,-1 0,1 0,0-1,-1 1,0-1,-2 5,-1 6,-23 118,26-129,1 0,-1 0,1 0,0 0,0 0,0 0,0 0,0-1,0 1,0 0,1 0,-1 0,1 0,-1 0,1 0,0-1,0 1,0 0,0-1,0 1,0 0,0-1,1 1,-1-1,0 0,1 1,-1-1,1 0,0 0,-1 0,1 0,0 0,-1-1,1 1,0 0,0-1,3 1,7 1,0 0,0-2,0 1,0-1,12-2,-5 1,-11 0,31-1,0 1,0 2,46 8,-79-8,0 0,0 0,0 0,0-1,0 0,0 0,6-1,-10 0,0 1,0-1,-1 0,1 0,0 1,-1-1,1 0,0 0,-1 0,0-1,1 1,-1 0,0-1,1 1,-1 0,0-1,0 0,0 1,0-1,0 1,-1-1,1 0,0 0,-1 1,0-1,1 0,-1-2,5-50,-5 44,0-1,1 1,1 0,-1 0,6-15,-6 22,1-1,0 1,-1 0,1 0,1 0,-1 0,0 0,1 0,0 0,-1 1,1-1,0 1,0 0,1 0,-1 0,0 0,1 1,-1-1,5 0,-3 0,0 0,0 1,0 0,1 0,-1 0,0 0,0 1,0 0,1 0,-1 1,0-1,0 1,0 0,0 1,0-1,0 1,0 0,5 3,-9-5,-1 0,1 0,0 1,-1-1,1 1,-1-1,1 0,0 1,-1-1,1 1,-1-1,1 1,-1 0,1-1,-1 1,0-1,1 1,-1 0,0-1,1 1,-1 0,0-1,0 1,0 0,0 0,0-1,1 1,-1 0,0 0,-1 0,1 0,-1 0,0 0,0 0,0 0,0 0,0 0,0 0,0 0,0-1,0 1,0 0,0-1,-1 1,1-1,-2 1,-6 2,-1-1,0 1,-12 0,-34 1,1-3,-59-6,18-10,30 3,-37-8,92 22,13 3,16 8,-3-7,-1-1,1-1,26 5,-29-7,0 0,-1 1,1 0,-1 1,0 1,0-1,0 1,11 9,-8-3,1 0,0-1,0 0,1-1,0-1,0-1,1 0,22 6,66 1,-105-14,1 0,0 0,0 0,-1 0,1 1,0-1,-1 0,1 0,0 1,0-1,-1 0,1 1,-1-1,1 1,0-1,-1 1,1-1,0 2,-9 3,-25 1,-179-3,136-4,34-1,1-3,-65-14,18 1,-232-19,272 30,-1-2,-85-28,92 23,-1 2,0 2,-81-8,75 18,30 0,1 0,-1-1,-34-6,5-6,0 2,-1 3,0 2,-59 0,-261 8,363-3,1 2,-1-1,1 1,-1 0,1 0,0 0,-1 1,1 0,0 0,0 0,0 1,0-1,1 1,-1 1,1-1,0 0,0 1,0 0,0 0,-4 5,5-4,-1 0,0-1,-1 0,1 0,-1 0,-7 5,10-9,1 1,-1 0,1-1,-1 1,1-1,-1 0,1 1,-1-1,1 0,-1 0,1 0,-1 0,0 0,1 0,-1-1,1 1,-1 0,1-1,-1 1,1-1,0 0,-1 1,1-1,0 0,-1 0,1 0,0 0,0 0,-2-2,3 3,0-1,-1 1,1-1,0 1,-1-1,1 1,-1-1,1 1,-1-1,1 1,0 0,-1-1,0 1,1 0,-1-1,1 1,-1 0,1 0,-1 0,0-1,1 1,-1 0,1 0,-1 0,0 0,1 0,-1 0,0 0,1 0,-1 0,1 0,-1 1,-1-1,1 2,0-1,1 1,-1 0,0 0,1-1,-1 1,1 0,-1 0,1 3,-3 7,-24 92,27-102,-1 0,1 0,-1-1,1 1,0 0,0 0,0 0,0 0,0 0,1-1,-1 1,0 0,1 0,0 0,-1-1,1 1,0 0,0-1,0 1,0-1,0 1,0-1,0 1,0-1,1 0,-1 1,1-1,-1 0,1 0,-1 0,1 0,-1 0,1-1,0 1,0 0,-1-1,4 1,6 2,1-2,-1 1,1-1,20-1,-23 0,22 0,173-6,-192 5,-1-1,0 0,17-6,-25 7,0 0,0 0,0 0,0-1,0 1,0-1,-1 1,1-1,-1 0,1 0,-1 0,0-1,0 1,0-1,0 1,0-1,2-3,-4 5,0 0,0 0,0 0,0 1,0-1,0 0,0 0,0 0,0 0,-1 0,1 0,0 0,-1 0,1 0,-1 0,1 0,-1 0,1 1,-1-1,1 0,-1 0,0 1,0-1,1 0,-1 1,0-1,0 1,0-1,1 1,-1-1,-2 0,-32-13,34 14,-15-4,-1 1,1 0,-1 1,-18 1,16 0,1 0,-26-5,43 6,0 0,0 0,0-1,0 1,0 0,0 0,0-1,1 1,-1 0,0-1,0 1,0-1,0 1,0-1,1 0,-1 1,0-1,1 0,-1 1,0-1,1 0,-1 0,1 0,-1 0,1 1,-1-3,1 2,0 0,1 0,-1 0,0 0,1 1,-1-1,1 0,-1 0,1 0,-1 0,1 1,0-1,-1 0,1 1,0-1,0 0,-1 1,1-1,0 1,0-1,0 1,0 0,0-1,-1 1,1 0,1-1,14-2,1 0,-1 0,19 1,0 0,-26 2,-10 0,-32 0,-1-2,-59-11,61 7,-34-2,59 8,-1-1,1 1,0 1,0-1,0 1,0 0,0 1,1 0,-1 0,0 0,-9 5,16-6,-1-1,0 1,0-1,1 1,-1-1,0 1,1 0,-1-1,1 1,-1 0,1 0,-1-1,1 1,-1 0,1 0,0 0,0 0,-1-1,1 1,0 0,0 0,0 0,0 0,0 0,0 0,0 0,0 0,0-1,0 1,1 0,-1 0,0 0,0 0,1 0,-1-1,1 1,-1 0,1 0,-1-1,1 1,0 0,-1-1,1 1,1 1,4 4,0-1,1 1,12 7,-14-9,9 4,0 1,1-2,0 0,0-1,21 6,-5-4,59 7,-54-13,39-2,-47-1,0 1,0 2,28 4,-53-5,1 0,-1 0,1 0,-1 0,0 1,1-1,-1 1,0 0,0 0,5 4,-8-5,0-1,1 0,-1 0,0 1,1-1,-1 0,0 1,0-1,0 1,1-1,-1 0,0 1,0-1,0 0,0 1,0-1,0 1,0-1,0 1,0-1,0 0,0 1,0-1,0 1,0-1,0 0,0 1,0-1,0 1,-1-1,1 0,0 1,-2 0,1 0,0 0,-1 0,1 0,-1 0,0 0,1 0,-1-1,1 1,-1-1,0 1,0-1,-1 0,-10 2,0-1,-18-1,22 0,-1 0,1 0,0 1,-1 0,-14 4,24-5,-1 0,1 0,0 0,0 0,0 0,-1 0,1 0,0 0,0 0,-1 0,1 0,0 1,0-1,0 0,-1 0,1 0,0 0,0 0,0 0,-1 1,1-1,0 0,0 0,0 0,0 1,0-1,0 0,-1 0,1 0,0 1,0-1,0 0,0 0,0 1,0-1,0 0,8 5,17 0,9-1,115 19,-104-12,1-3,-1-2,1-1,56-3,300-3,-371-1,-1-1,0-2,31-8,49-7,55 12,-43 4,-35-8,-60 7,44-3,-22 8,-30 0,-1 1,1-2,0-1,-1 0,0-1,32-10,-32 6,-9 4,0 0,0-1,14-9,-20 11,0 0,0-1,-1 1,1 0,-1-1,1 0,-1 0,0 0,0 0,-1 0,1 0,0 0,-1 0,1-4,2-9,-1 0,-1 0,0 0,-2 0,-1-23,1 24,-1 0,2 0,0 0,0 0,1 0,9-27,14-26,-25 68,0 0,1-1,-1 1,0 0,0 0,1 0,-1-1,0 1,1 0,-1 0,0 0,1 0,-1-1,0 1,1 0,-1 0,0 0,1 0,-1 0,0 0,1 0,-1 0,0 0,1 0,-1 0,0 0,1 0,-1 0,0 1,1-1,-1 0,0 0,1 0,-1 0,0 1,1-1,-1 0,0 1,18 11,-7-4,-4-4,1-1,0 0,1 0,-1-1,0 0,14 1,14 4,-35-7,-1 0,0 0,1 0,-1 0,0 0,1 0,-1 0,0 1,1-1,-1 0,0 0,0 0,1 1,-1-1,0 0,0 0,1 1,-1-1,0 0,0 0,0 1,0-1,1 0,-1 1,0-1,0 0,0 1,0-1,0 0,0 1,0-1,0 0,0 1,0-1,0 0,0 1,0-1,0 0,0 1,0-1,-1 0,1 1,0-1,0 0,0 1,0-1,-1 0,1 1,-13 15,12-14,-8 6,2 0,-1 1,1 0,1 0,-1 1,1 0,1 0,0 0,1 1,0 0,0 0,1 0,1 0,0 0,-1 18,2-17,0 5,1 0,3 26,-3-40,0 0,1 1,0-1,0 0,0 1,0-1,0 0,0 0,1 0,0 0,0 0,-1 0,2-1,-1 1,0 0,0-1,1 0,4 4,-6-5,0-1,0 1,0-1,0 1,0-1,0 1,0-1,0 0,0 1,0-1,0 0,0 0,0 0,0 0,0 0,0 0,0 0,0 0,0 0,0-1,0 1,0 0,0-1,0 1,0-1,1 0,0 0,-1-1,1 1,-1-1,0 0,1 0,-1 1,0-1,0 0,0 0,-1 0,1 0,0-3,2-6,-1 0,0-1,0-18,-2 8,0 11,0 0,1 0,2-13,2 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2T18:29:21.086"/>
    </inkml:context>
    <inkml:brush xml:id="br0">
      <inkml:brushProperty name="width" value="0.1" units="cm"/>
      <inkml:brushProperty name="height" value="0.2" units="cm"/>
      <inkml:brushProperty name="color" value="#FFFF09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8566EED-D543-4267-BAE1-7C98F2D8D046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5C435DC-F570-446D-926A-4CB75CA459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2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87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7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</p:spPr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710280" y="4518360"/>
            <a:ext cx="5681520" cy="3696480"/>
          </a:xfrm>
          <a:prstGeom prst="rect">
            <a:avLst/>
          </a:prstGeom>
        </p:spPr>
        <p:txBody>
          <a:bodyPr lIns="94320" tIns="47160" rIns="94320" bIns="47160">
            <a:normAutofit fontScale="4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AU" sz="2000" b="0" strike="noStrike" spc="-1" dirty="0">
              <a:latin typeface="Arial"/>
            </a:endParaRPr>
          </a:p>
        </p:txBody>
      </p:sp>
      <p:sp>
        <p:nvSpPr>
          <p:cNvPr id="225" name="TextShape 3"/>
          <p:cNvSpPr txBox="1"/>
          <p:nvPr/>
        </p:nvSpPr>
        <p:spPr>
          <a:xfrm>
            <a:off x="4023000" y="8917560"/>
            <a:ext cx="3077280" cy="470520"/>
          </a:xfrm>
          <a:prstGeom prst="rect">
            <a:avLst/>
          </a:prstGeom>
          <a:noFill/>
          <a:ln>
            <a:noFill/>
          </a:ln>
        </p:spPr>
        <p:txBody>
          <a:bodyPr lIns="94320" tIns="47160" rIns="94320" bIns="47160" anchor="b"/>
          <a:lstStyle/>
          <a:p>
            <a:pPr algn="r">
              <a:lnSpc>
                <a:spcPct val="100000"/>
              </a:lnSpc>
            </a:pPr>
            <a:fld id="{D19EEBF1-EE73-47DF-A79A-8B4F74C52960}" type="slidenum">
              <a:rPr lang="en-AU" sz="1200" b="0" strike="noStrike" spc="-1">
                <a:latin typeface="Times New Roman"/>
              </a:rPr>
              <a:pPr algn="r">
                <a:lnSpc>
                  <a:spcPct val="100000"/>
                </a:lnSpc>
              </a:pPr>
              <a:t>11</a:t>
            </a:fld>
            <a:endParaRPr lang="en-A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741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fcc713016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fcc713016_0_23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27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2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fcc713016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fcc713016_0_25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1611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18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7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55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fcc713016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fcc713016_0_3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2723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8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87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fcc713016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fcc713016_0_30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5982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fcc713016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fcc713016_0_3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787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xmlns="" id="{4D58566F-4E4F-4441-B29B-6F89EDE117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F4F548-AB6E-3040-ABCD-7EB7A8347C1A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xmlns="" id="{86234443-7508-F14D-A759-C161972A27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xmlns="" id="{3F0DC299-9E82-7A4F-A6D0-697043BB9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endParaRPr lang="en-US" alt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949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68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684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95ad80bc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95ad80bc61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5680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9195557a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9195557ae5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46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fcc713016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8fcc713016_0_36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45935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fcc713016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fcc713016_0_43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173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4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fcc713016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8fcc713016_0_48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23202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8fcc713016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9212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8fcc713016_0_37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2722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140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312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757238"/>
            <a:ext cx="6719887" cy="3779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748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90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9ac805e1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9ac805e10a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398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08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44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87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1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35DC-F570-446D-926A-4CB75CA4597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45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171454"/>
            <a:ext cx="8915400" cy="4308872"/>
          </a:xfrm>
        </p:spPr>
        <p:txBody>
          <a:bodyPr/>
          <a:lstStyle>
            <a:lvl1pPr>
              <a:defRPr b="1" i="0">
                <a:latin typeface="Verlag" pitchFamily="2" charset="0"/>
              </a:defRPr>
            </a:lvl1pPr>
            <a:lvl2pPr>
              <a:defRPr b="0" i="0">
                <a:latin typeface="Verlag Book" pitchFamily="2" charset="0"/>
              </a:defRPr>
            </a:lvl2pPr>
            <a:lvl3pPr>
              <a:defRPr b="0" i="0">
                <a:latin typeface="Verlag Book" pitchFamily="2" charset="0"/>
              </a:defRPr>
            </a:lvl3pPr>
            <a:lvl4pPr>
              <a:defRPr b="0" i="0">
                <a:latin typeface="Verlag Book" pitchFamily="2" charset="0"/>
              </a:defRPr>
            </a:lvl4pPr>
            <a:lvl5pPr>
              <a:defRPr b="0" i="0">
                <a:latin typeface="Verlag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54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A1BE8-C1A1-4214-8A3A-B9B0F7599E7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240B-02AB-4C7B-8ACF-24B267F47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12" Type="http://schemas.openxmlformats.org/officeDocument/2006/relationships/customXml" Target="../ink/ink5.xml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44.png"/><Relationship Id="rId14" Type="http://schemas.openxmlformats.org/officeDocument/2006/relationships/customXml" Target="../ink/ink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age1.jpe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4459" r="4459"/>
          <a:stretch>
            <a:fillRect/>
          </a:stretch>
        </p:blipFill>
        <p:spPr>
          <a:xfrm>
            <a:off x="-50800" y="2"/>
            <a:ext cx="9194800" cy="517207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9144000" cy="603647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  <a:cs typeface="Cooper Black"/>
              </a:rPr>
              <a:t>WELCOME  </a:t>
            </a:r>
          </a:p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  <a:cs typeface="Cooper Black"/>
              </a:rPr>
              <a:t>TO</a:t>
            </a:r>
            <a:r>
              <a:rPr lang="en-US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</a:rPr>
              <a:t> </a:t>
            </a:r>
          </a:p>
          <a:p>
            <a:pPr algn="ctr"/>
            <a:r>
              <a:rPr lang="en-US" sz="6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  <a:cs typeface="Cooper Black"/>
              </a:rPr>
              <a:t>YOUR</a:t>
            </a:r>
            <a:r>
              <a:rPr lang="en-US" sz="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558ED5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n-US" sz="8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</a:rPr>
              <a:t>DREAM</a:t>
            </a:r>
            <a:r>
              <a:rPr lang="en-US" sz="8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n-US" sz="8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</a:rPr>
              <a:t>LIFE </a:t>
            </a:r>
            <a:endParaRPr lang="en-US" sz="80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8" name="Picture 7" descr="Final-Shaklee-Logo-Rectangle-en-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3943350"/>
            <a:ext cx="3429000" cy="109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15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cisions-2314120_960_7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000250"/>
            <a:ext cx="4191000" cy="3143250"/>
          </a:xfrm>
          <a:prstGeom prst="rect">
            <a:avLst/>
          </a:prstGeom>
        </p:spPr>
      </p:pic>
      <p:sp>
        <p:nvSpPr>
          <p:cNvPr id="7" name="Google Shape;114;p21"/>
          <p:cNvSpPr txBox="1"/>
          <p:nvPr/>
        </p:nvSpPr>
        <p:spPr>
          <a:xfrm>
            <a:off x="304800" y="857250"/>
            <a:ext cx="8542020" cy="2781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600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Start Your Own Business</a:t>
            </a:r>
          </a:p>
          <a:p>
            <a:pPr marL="457200" lvl="0" indent="-393700">
              <a:buSzPts val="2600"/>
              <a:buFont typeface="Impact"/>
              <a:buChar char="●"/>
            </a:pPr>
            <a:r>
              <a:rPr lang="en-US" sz="240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15 Million Americans are full-time self-employed</a:t>
            </a:r>
          </a:p>
          <a:p>
            <a:pPr marL="457200" lvl="0" indent="-393700">
              <a:buSzPts val="2600"/>
              <a:buFont typeface="Impact"/>
              <a:buChar char="●"/>
            </a:pPr>
            <a:r>
              <a:rPr lang="en-US" sz="240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26% say biggest motivator is to be their own boss</a:t>
            </a:r>
          </a:p>
          <a:p>
            <a:pPr marL="457200" lvl="0" indent="-393700">
              <a:buSzPts val="2600"/>
              <a:buFont typeface="Impact"/>
              <a:buChar char="●"/>
            </a:pPr>
            <a:r>
              <a:rPr lang="en-US" sz="240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U.S. is the best country for entrepreneurs (GEI of 86.6)</a:t>
            </a:r>
          </a:p>
          <a:p>
            <a:pPr marL="457200" lvl="0" indent="-393700">
              <a:buSzPts val="2600"/>
              <a:buFont typeface="Impact"/>
              <a:buChar char="●"/>
            </a:pPr>
            <a:r>
              <a:rPr lang="en-US" sz="240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Only 9% of entrepreneurs have a degree in business</a:t>
            </a:r>
          </a:p>
          <a:p>
            <a:pPr marL="457200" lvl="0" indent="-393700">
              <a:buSzPts val="2600"/>
              <a:buFont typeface="Impact"/>
              <a:buChar char="●"/>
            </a:pPr>
            <a:r>
              <a:rPr lang="en-US" sz="240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60% of small businesses without paid </a:t>
            </a:r>
          </a:p>
          <a:p>
            <a:pPr marL="457200" lvl="0" indent="-393700">
              <a:buSzPts val="2600"/>
            </a:pPr>
            <a:r>
              <a:rPr lang="en-US" sz="240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	employees are home based.</a:t>
            </a:r>
            <a:endParaRPr lang="en-US" sz="260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Impact"/>
              <a:cs typeface="Impact"/>
              <a:sym typeface="Impact"/>
            </a:endParaRPr>
          </a:p>
        </p:txBody>
      </p:sp>
      <p:sp>
        <p:nvSpPr>
          <p:cNvPr id="8" name="Parallelogram 7"/>
          <p:cNvSpPr/>
          <p:nvPr/>
        </p:nvSpPr>
        <p:spPr>
          <a:xfrm>
            <a:off x="0" y="0"/>
            <a:ext cx="9144000" cy="819150"/>
          </a:xfrm>
          <a:prstGeom prst="parallelogram">
            <a:avLst/>
          </a:prstGeom>
          <a:solidFill>
            <a:srgbClr val="558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4800" kern="0" dirty="0">
                <a:ln w="19050">
                  <a:noFill/>
                </a:ln>
                <a:solidFill>
                  <a:schemeClr val="bg1"/>
                </a:solidFill>
                <a:latin typeface="Impact"/>
                <a:ea typeface="Impact"/>
                <a:cs typeface="Impact"/>
                <a:sym typeface="Impact"/>
              </a:rPr>
              <a:t>Life is a matter of Choice</a:t>
            </a:r>
            <a:endParaRPr lang="en-US" sz="4800" dirty="0">
              <a:ln w="1905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625155"/>
            <a:ext cx="4648200" cy="1384995"/>
          </a:xfrm>
          <a:prstGeom prst="rect">
            <a:avLst/>
          </a:prstGeom>
          <a:solidFill>
            <a:srgbClr val="558EE2"/>
          </a:solidFill>
        </p:spPr>
        <p:txBody>
          <a:bodyPr wrap="square" rtlCol="0">
            <a:spAutoFit/>
          </a:bodyPr>
          <a:lstStyle/>
          <a:p>
            <a:pPr marL="457200" lvl="0" indent="-393700">
              <a:buSzPts val="2600"/>
            </a:pPr>
            <a:r>
              <a:rPr lang="en-US" sz="24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However</a:t>
            </a:r>
          </a:p>
          <a:p>
            <a:pPr marL="457200" lvl="0" indent="-393700">
              <a:buSzPts val="2600"/>
              <a:buFont typeface="Impact"/>
              <a:buChar char="●"/>
            </a:pPr>
            <a:r>
              <a:rPr lang="en-US" sz="20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Huge capital investment</a:t>
            </a:r>
          </a:p>
          <a:p>
            <a:pPr marL="457200" lvl="0" indent="-393700">
              <a:buSzPts val="2600"/>
              <a:buFont typeface="Impact"/>
              <a:buChar char="●"/>
            </a:pPr>
            <a:r>
              <a:rPr lang="en-US" sz="20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45% fail in the first 10 years</a:t>
            </a:r>
          </a:p>
          <a:p>
            <a:pPr marL="457200" lvl="0" indent="-393700">
              <a:buSzPts val="2600"/>
              <a:buFont typeface="Impact"/>
              <a:buChar char="●"/>
            </a:pPr>
            <a:r>
              <a:rPr lang="en-US" sz="20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Only 25% make it to 15+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/>
          <p:nvPr/>
        </p:nvPicPr>
        <p:blipFill>
          <a:blip r:embed="rId3"/>
          <a:srcRect r="8402" b="10018"/>
          <a:stretch/>
        </p:blipFill>
        <p:spPr>
          <a:xfrm>
            <a:off x="4433040" y="393930"/>
            <a:ext cx="4710960" cy="4627800"/>
          </a:xfrm>
          <a:prstGeom prst="rect">
            <a:avLst/>
          </a:prstGeom>
          <a:ln>
            <a:noFill/>
          </a:ln>
        </p:spPr>
      </p:pic>
      <p:sp>
        <p:nvSpPr>
          <p:cNvPr id="105" name="CustomShape 2"/>
          <p:cNvSpPr/>
          <p:nvPr/>
        </p:nvSpPr>
        <p:spPr>
          <a:xfrm>
            <a:off x="774621" y="1782000"/>
            <a:ext cx="6611490" cy="25112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pPr marL="270">
              <a:buClr>
                <a:srgbClr val="000000"/>
              </a:buClr>
            </a:pPr>
            <a:r>
              <a:rPr lang="en-AU" sz="2100" spc="-1" dirty="0">
                <a:solidFill>
                  <a:srgbClr val="808080"/>
                </a:solidFill>
                <a:latin typeface="Open Sans"/>
              </a:rPr>
              <a:t>   </a:t>
            </a:r>
            <a:r>
              <a:rPr lang="en-AU" sz="2100" b="1" spc="-1" dirty="0">
                <a:ln w="3175">
                  <a:solidFill>
                    <a:schemeClr val="tx1"/>
                  </a:solidFill>
                </a:ln>
                <a:solidFill>
                  <a:srgbClr val="558ED5"/>
                </a:solidFill>
              </a:rPr>
              <a:t>World’s Fastest Growing Industry</a:t>
            </a:r>
          </a:p>
          <a:p>
            <a:pPr>
              <a:lnSpc>
                <a:spcPct val="100000"/>
              </a:lnSpc>
            </a:pPr>
            <a:endParaRPr lang="en-AU" sz="2100" b="1" spc="-1" dirty="0">
              <a:ln w="3175">
                <a:solidFill>
                  <a:schemeClr val="tx1"/>
                </a:solidFill>
              </a:ln>
              <a:solidFill>
                <a:srgbClr val="558ED5"/>
              </a:solidFill>
            </a:endParaRPr>
          </a:p>
          <a:p>
            <a:pPr marL="270">
              <a:buClr>
                <a:srgbClr val="000000"/>
              </a:buClr>
            </a:pPr>
            <a:r>
              <a:rPr lang="en-AU" sz="2100" b="1" spc="-1" dirty="0">
                <a:ln w="3175">
                  <a:solidFill>
                    <a:schemeClr val="tx1"/>
                  </a:solidFill>
                </a:ln>
                <a:solidFill>
                  <a:srgbClr val="558ED5"/>
                </a:solidFill>
              </a:rPr>
              <a:t>   You have full control to create your dream lifestyle</a:t>
            </a:r>
          </a:p>
          <a:p>
            <a:pPr>
              <a:lnSpc>
                <a:spcPct val="100000"/>
              </a:lnSpc>
            </a:pPr>
            <a:endParaRPr lang="en-AU" sz="2100" b="1" spc="-1" dirty="0">
              <a:ln w="3175">
                <a:solidFill>
                  <a:schemeClr val="tx1"/>
                </a:solidFill>
              </a:ln>
              <a:solidFill>
                <a:srgbClr val="558ED5"/>
              </a:solidFill>
            </a:endParaRPr>
          </a:p>
          <a:p>
            <a:pPr marL="270">
              <a:buClr>
                <a:srgbClr val="000000"/>
              </a:buClr>
            </a:pPr>
            <a:r>
              <a:rPr lang="en-AU" sz="2100" b="1" spc="-1" dirty="0">
                <a:ln w="3175">
                  <a:solidFill>
                    <a:schemeClr val="tx1"/>
                  </a:solidFill>
                </a:ln>
                <a:solidFill>
                  <a:srgbClr val="558ED5"/>
                </a:solidFill>
              </a:rPr>
              <a:t>   Team Effort (Leverage)</a:t>
            </a:r>
          </a:p>
          <a:p>
            <a:pPr>
              <a:lnSpc>
                <a:spcPct val="100000"/>
              </a:lnSpc>
            </a:pPr>
            <a:endParaRPr lang="en-AU" sz="2100" b="1" spc="-1" dirty="0">
              <a:ln w="3175">
                <a:solidFill>
                  <a:schemeClr val="tx1"/>
                </a:solidFill>
              </a:ln>
              <a:solidFill>
                <a:srgbClr val="558ED5"/>
              </a:solidFill>
            </a:endParaRPr>
          </a:p>
          <a:p>
            <a:pPr marL="270">
              <a:buClr>
                <a:srgbClr val="000000"/>
              </a:buClr>
            </a:pPr>
            <a:r>
              <a:rPr lang="en-AU" sz="2100" b="1" spc="-1" dirty="0">
                <a:ln w="3175">
                  <a:solidFill>
                    <a:schemeClr val="tx1"/>
                  </a:solidFill>
                </a:ln>
                <a:solidFill>
                  <a:srgbClr val="558ED5"/>
                </a:solidFill>
              </a:rPr>
              <a:t>   Earning Passive Income</a:t>
            </a:r>
          </a:p>
          <a:p>
            <a:pPr>
              <a:lnSpc>
                <a:spcPct val="100000"/>
              </a:lnSpc>
            </a:pPr>
            <a:endParaRPr lang="en-AU" sz="2100" spc="-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450621" y="3098385"/>
            <a:ext cx="324000" cy="324000"/>
          </a:xfrm>
          <a:prstGeom prst="rect">
            <a:avLst/>
          </a:prstGeom>
          <a:solidFill>
            <a:srgbClr val="5E8AC7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4"/>
          <p:cNvSpPr/>
          <p:nvPr/>
        </p:nvSpPr>
        <p:spPr>
          <a:xfrm>
            <a:off x="468311" y="3714750"/>
            <a:ext cx="324000" cy="324000"/>
          </a:xfrm>
          <a:prstGeom prst="rect">
            <a:avLst/>
          </a:prstGeom>
          <a:solidFill>
            <a:srgbClr val="FAA61A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5"/>
          <p:cNvSpPr/>
          <p:nvPr/>
        </p:nvSpPr>
        <p:spPr>
          <a:xfrm>
            <a:off x="452432" y="1845405"/>
            <a:ext cx="324000" cy="324000"/>
          </a:xfrm>
          <a:prstGeom prst="rect">
            <a:avLst/>
          </a:prstGeom>
          <a:solidFill>
            <a:srgbClr val="89C765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9" name="CustomShape 6"/>
          <p:cNvSpPr/>
          <p:nvPr/>
        </p:nvSpPr>
        <p:spPr>
          <a:xfrm>
            <a:off x="437314" y="2471895"/>
            <a:ext cx="324000" cy="324000"/>
          </a:xfrm>
          <a:prstGeom prst="rect">
            <a:avLst/>
          </a:prstGeom>
          <a:solidFill>
            <a:srgbClr val="F3715A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Parallelogram 8"/>
          <p:cNvSpPr/>
          <p:nvPr/>
        </p:nvSpPr>
        <p:spPr>
          <a:xfrm>
            <a:off x="0" y="0"/>
            <a:ext cx="9144000" cy="971550"/>
          </a:xfrm>
          <a:prstGeom prst="parallelogram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lvl="0"/>
            <a:r>
              <a:rPr lang="en-AU" sz="3200" spc="-1" dirty="0">
                <a:solidFill>
                  <a:schemeClr val="bg1"/>
                </a:solidFill>
                <a:latin typeface="Impact" pitchFamily="34" charset="0"/>
              </a:rPr>
              <a:t>NETWORK MARKETING/SOCIAL MARKETING </a:t>
            </a:r>
          </a:p>
          <a:p>
            <a:pPr lvl="0"/>
            <a:r>
              <a:rPr lang="en-AU" sz="3200" spc="-1" dirty="0">
                <a:solidFill>
                  <a:schemeClr val="bg1"/>
                </a:solidFill>
                <a:latin typeface="Impact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the solution to achieve </a:t>
            </a:r>
            <a:r>
              <a:rPr lang="en-AU" sz="3200" spc="-1" dirty="0">
                <a:solidFill>
                  <a:schemeClr val="bg1"/>
                </a:solidFill>
                <a:latin typeface="Impact" pitchFamily="34" charset="0"/>
              </a:rPr>
              <a:t>FINANCIAL FREEDOM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6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2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0" y="2095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rPr>
              <a:t>Choose the Right Company</a:t>
            </a:r>
            <a:endParaRPr b="1">
              <a:ln w="19050">
                <a:solidFill>
                  <a:schemeClr val="tx1"/>
                </a:solidFill>
                <a:prstDash val="solid"/>
              </a:ln>
              <a:solidFill>
                <a:srgbClr val="558EE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 noGrp="1"/>
          </p:cNvSpPr>
          <p:nvPr>
            <p:ph type="title"/>
          </p:nvPr>
        </p:nvSpPr>
        <p:spPr>
          <a:xfrm>
            <a:off x="0" y="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mpact" pitchFamily="34" charset="0"/>
              </a:rPr>
              <a:t>Finding the </a:t>
            </a:r>
            <a:r>
              <a:rPr lang="en-US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RIGHT BRAND PARTNER </a:t>
            </a:r>
            <a:r>
              <a:rPr lang="en-US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n-US" sz="3600" dirty="0">
                <a:latin typeface="Impact" pitchFamily="34" charset="0"/>
              </a:rPr>
              <a:t>involves answering </a:t>
            </a:r>
            <a:r>
              <a:rPr lang="en-US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YES</a:t>
            </a:r>
            <a:r>
              <a:rPr lang="en-US" sz="3600" dirty="0">
                <a:latin typeface="Impact" pitchFamily="34" charset="0"/>
              </a:rPr>
              <a:t> to </a:t>
            </a:r>
            <a:r>
              <a:rPr lang="en-US" sz="400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latin typeface="Impact" pitchFamily="34" charset="0"/>
              </a:rPr>
              <a:t>FOUR KEY QUESTIONS</a:t>
            </a:r>
            <a:endParaRPr lang="en-US" sz="3600" dirty="0">
              <a:ln w="19050">
                <a:solidFill>
                  <a:schemeClr val="tx1"/>
                </a:solidFill>
              </a:ln>
              <a:solidFill>
                <a:srgbClr val="558EE2"/>
              </a:solidFill>
              <a:latin typeface="Impact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291828"/>
            <a:ext cx="8458200" cy="3737372"/>
          </a:xfrm>
          <a:prstGeom prst="rect">
            <a:avLst/>
          </a:prstGeom>
          <a:ln w="50800">
            <a:noFill/>
          </a:ln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Is the </a:t>
            </a:r>
            <a:r>
              <a:rPr kumimoji="0" lang="en-US" sz="7400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COMPANY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and its philosophy sound?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6200" dirty="0">
                <a:latin typeface="Arial" pitchFamily="34" charset="0"/>
                <a:cs typeface="Arial" pitchFamily="34" charset="0"/>
              </a:rPr>
              <a:t>Does the company’s compensation plan provide the</a:t>
            </a:r>
          </a:p>
          <a:p>
            <a:pPr marL="514350" lvl="0" indent="-514350">
              <a:spcBef>
                <a:spcPct val="20000"/>
              </a:spcBef>
              <a:defRPr/>
            </a:pPr>
            <a:r>
              <a:rPr lang="en-US" sz="62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740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latin typeface="Arial Black" pitchFamily="34" charset="0"/>
                <a:cs typeface="Arial" pitchFamily="34" charset="0"/>
              </a:rPr>
              <a:t>OPPORTUNITY</a:t>
            </a:r>
            <a:r>
              <a:rPr lang="en-US" sz="6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200" dirty="0">
                <a:latin typeface="Arial" pitchFamily="34" charset="0"/>
                <a:cs typeface="Arial" pitchFamily="34" charset="0"/>
              </a:rPr>
              <a:t>you want? </a:t>
            </a:r>
          </a:p>
          <a:p>
            <a:pPr marL="514350" lvl="0" indent="-514350">
              <a:spcBef>
                <a:spcPct val="20000"/>
              </a:spcBef>
              <a:defRPr/>
            </a:pPr>
            <a:r>
              <a:rPr lang="en-US" sz="6200" dirty="0">
                <a:latin typeface="Arial" pitchFamily="34" charset="0"/>
                <a:cs typeface="Arial" pitchFamily="34" charset="0"/>
              </a:rPr>
              <a:t>3.	Do the company’s </a:t>
            </a:r>
            <a:r>
              <a:rPr lang="en-US" sz="740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latin typeface="Arial Black" pitchFamily="34" charset="0"/>
                <a:cs typeface="Arial" pitchFamily="34" charset="0"/>
              </a:rPr>
              <a:t>PRODUCTS</a:t>
            </a:r>
            <a:r>
              <a:rPr lang="en-US" sz="6200" dirty="0">
                <a:latin typeface="Arial" pitchFamily="34" charset="0"/>
                <a:cs typeface="Arial" pitchFamily="34" charset="0"/>
              </a:rPr>
              <a:t> meet a real need, and do they work?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200" dirty="0">
                <a:latin typeface="Arial" pitchFamily="34" charset="0"/>
                <a:cs typeface="Arial" pitchFamily="34" charset="0"/>
              </a:rPr>
              <a:t>4.	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Will you be able to join a team that</a:t>
            </a:r>
            <a:r>
              <a:rPr kumimoji="0" lang="en-US" sz="62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provides the</a:t>
            </a:r>
            <a:r>
              <a:rPr kumimoji="0" lang="en-US" sz="6200" i="0" u="none" strike="noStrike" kern="1200" cap="none" spc="0" normalizeH="0" noProof="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7400" i="0" u="none" strike="noStrike" kern="1200" cap="none" spc="0" normalizeH="0" noProof="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LEADERSHIP</a:t>
            </a:r>
            <a:r>
              <a:rPr kumimoji="0" lang="en-US" sz="6200" i="0" u="none" strike="noStrike" kern="1200" cap="none" spc="0" normalizeH="0" noProof="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will need to succeed?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4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pitchFamily="34" charset="0"/>
              </a:rPr>
              <a:t>	   </a:t>
            </a:r>
            <a:r>
              <a:rPr kumimoji="0" lang="en-US" sz="6200" i="0" u="none" strike="noStrike" kern="1200" cap="none" spc="0" normalizeH="0" baseline="0" noProof="0" dirty="0">
                <a:ln w="12700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And if the answer to the first four is </a:t>
            </a:r>
            <a:r>
              <a:rPr kumimoji="0" lang="en-US" sz="8600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“Yes,” </a:t>
            </a:r>
            <a:r>
              <a:rPr kumimoji="0" lang="en-US" sz="6200" i="0" u="none" strike="noStrike" kern="1200" cap="none" spc="0" normalizeH="0" baseline="0" noProof="0" dirty="0">
                <a:ln w="12700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then…</a:t>
            </a:r>
            <a:endParaRPr kumimoji="0" lang="en-US" sz="7400" i="0" u="none" strike="noStrike" kern="1200" cap="none" spc="0" normalizeH="0" baseline="0" noProof="0" dirty="0">
              <a:ln w="12700"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3600" b="1" dirty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Can you </a:t>
            </a:r>
            <a:r>
              <a:rPr kumimoji="0" lang="en-US" sz="7400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SEE YOURSELF DOING 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what is required to succeed?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8"/>
          <p:cNvPicPr preferRelativeResize="0"/>
          <p:nvPr/>
        </p:nvPicPr>
        <p:blipFill rotWithShape="1">
          <a:blip r:embed="rId3">
            <a:alphaModFix/>
          </a:blip>
          <a:srcRect t="11995"/>
          <a:stretch/>
        </p:blipFill>
        <p:spPr>
          <a:xfrm>
            <a:off x="0" y="-29797"/>
            <a:ext cx="9144000" cy="517329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9074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rPr>
              <a:t>Shaklee was one of the first network marketing companies in the world.  Founded in 1956.</a:t>
            </a:r>
            <a:endParaRPr b="1">
              <a:ln w="12700">
                <a:solidFill>
                  <a:schemeClr val="tx1"/>
                </a:solidFill>
                <a:prstDash val="solid"/>
              </a:ln>
              <a:solidFill>
                <a:srgbClr val="558EE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190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4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Segoe UI Black" panose="020B0A02040204020203" pitchFamily="34" charset="0"/>
                <a:cs typeface="Bernard MT Condensed"/>
              </a:rPr>
              <a:t>Perfect Combination Factors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2B6CA955-D13A-43C6-A1D2-AC2235182163}"/>
              </a:ext>
            </a:extLst>
          </p:cNvPr>
          <p:cNvSpPr/>
          <p:nvPr/>
        </p:nvSpPr>
        <p:spPr>
          <a:xfrm>
            <a:off x="1600200" y="666750"/>
            <a:ext cx="5562600" cy="4343400"/>
          </a:xfrm>
          <a:prstGeom prst="flowChartConnector">
            <a:avLst/>
          </a:prstGeom>
          <a:solidFill>
            <a:srgbClr val="6699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xmlns="" id="{AB0E0D0A-000E-4330-B045-711259642684}"/>
              </a:ext>
            </a:extLst>
          </p:cNvPr>
          <p:cNvSpPr/>
          <p:nvPr/>
        </p:nvSpPr>
        <p:spPr>
          <a:xfrm>
            <a:off x="3810001" y="2540407"/>
            <a:ext cx="1142999" cy="771525"/>
          </a:xfrm>
          <a:prstGeom prst="flowChartConnecto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E38DFF7-84F6-44B5-AEA8-9D17E7AE0BE5}"/>
              </a:ext>
            </a:extLst>
          </p:cNvPr>
          <p:cNvCxnSpPr>
            <a:cxnSpLocks/>
            <a:stCxn id="2" idx="0"/>
            <a:endCxn id="3" idx="0"/>
          </p:cNvCxnSpPr>
          <p:nvPr/>
        </p:nvCxnSpPr>
        <p:spPr>
          <a:xfrm rot="16200000" flipH="1">
            <a:off x="3444671" y="1603578"/>
            <a:ext cx="1873657" cy="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19A4E12-2EB9-42FE-B094-D9339E271BD1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1600200" y="2926170"/>
            <a:ext cx="2209801" cy="2658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53A207F-3B89-4CEC-A777-380AA4D1D34B}"/>
              </a:ext>
            </a:extLst>
          </p:cNvPr>
          <p:cNvCxnSpPr>
            <a:cxnSpLocks/>
          </p:cNvCxnSpPr>
          <p:nvPr/>
        </p:nvCxnSpPr>
        <p:spPr>
          <a:xfrm flipH="1">
            <a:off x="4953000" y="2914650"/>
            <a:ext cx="2209800" cy="285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616FD32-26F8-46D8-B9F1-66F10614DC91}"/>
              </a:ext>
            </a:extLst>
          </p:cNvPr>
          <p:cNvCxnSpPr>
            <a:cxnSpLocks/>
            <a:endCxn id="2" idx="4"/>
          </p:cNvCxnSpPr>
          <p:nvPr/>
        </p:nvCxnSpPr>
        <p:spPr>
          <a:xfrm rot="5400000">
            <a:off x="3547746" y="4157342"/>
            <a:ext cx="1686563" cy="1905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4EFFDE-34C0-44B5-A2BC-98DBE333FC5F}"/>
              </a:ext>
            </a:extLst>
          </p:cNvPr>
          <p:cNvSpPr txBox="1"/>
          <p:nvPr/>
        </p:nvSpPr>
        <p:spPr>
          <a:xfrm>
            <a:off x="2239126" y="1352550"/>
            <a:ext cx="202807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  <a:cs typeface="Cooper Black"/>
              </a:rPr>
              <a:t>COMPANY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cs typeface="Bernard MT Condensed"/>
              </a:rPr>
              <a:t>Philosophy of</a:t>
            </a:r>
          </a:p>
          <a:p>
            <a:r>
              <a:rPr lang="en-US" sz="1600" b="1" dirty="0">
                <a:solidFill>
                  <a:schemeClr val="bg1"/>
                </a:solidFill>
                <a:cs typeface="Bernard MT Condensed"/>
              </a:rPr>
              <a:t>Dr. Shaklee’s Legacy, Roger’s Global Vision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9D5E963-7E52-4EF7-8481-F7B7B5B9B2EB}"/>
              </a:ext>
            </a:extLst>
          </p:cNvPr>
          <p:cNvSpPr txBox="1"/>
          <p:nvPr/>
        </p:nvSpPr>
        <p:spPr>
          <a:xfrm>
            <a:off x="1858890" y="3257550"/>
            <a:ext cx="248451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  <a:cs typeface="Cooper Black"/>
              </a:rPr>
              <a:t>OPPORTUNITY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105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</a:t>
            </a:r>
            <a:r>
              <a:rPr lang="en-US" sz="1600" b="1" dirty="0">
                <a:solidFill>
                  <a:schemeClr val="bg1"/>
                </a:solidFill>
                <a:cs typeface="Bernard MT Condensed"/>
              </a:rPr>
              <a:t>The Land of “AND”</a:t>
            </a:r>
          </a:p>
          <a:p>
            <a:r>
              <a:rPr lang="en-US" sz="1600" b="1" dirty="0">
                <a:solidFill>
                  <a:schemeClr val="bg1"/>
                </a:solidFill>
                <a:cs typeface="Bernard MT Condensed"/>
              </a:rPr>
              <a:t>         ( Prosperity 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F743482-DB96-4BB6-AA94-AE224A38B2CC}"/>
              </a:ext>
            </a:extLst>
          </p:cNvPr>
          <p:cNvSpPr txBox="1"/>
          <p:nvPr/>
        </p:nvSpPr>
        <p:spPr>
          <a:xfrm>
            <a:off x="4267200" y="1352550"/>
            <a:ext cx="237098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  <a:cs typeface="Cooper Black"/>
              </a:rPr>
              <a:t>PRODUCTS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cs typeface="Segoe UI Semibold" panose="020B0702040204020203" pitchFamily="34" charset="0"/>
              </a:rPr>
              <a:t>        &gt;</a:t>
            </a:r>
            <a:r>
              <a:rPr lang="en-US" sz="1600" b="1" dirty="0">
                <a:solidFill>
                  <a:schemeClr val="bg1"/>
                </a:solidFill>
                <a:cs typeface="Bernard MT Condensed"/>
              </a:rPr>
              <a:t>100 Years </a:t>
            </a:r>
          </a:p>
          <a:p>
            <a:r>
              <a:rPr lang="en-US" sz="1600" b="1" dirty="0">
                <a:solidFill>
                  <a:schemeClr val="bg1"/>
                </a:solidFill>
                <a:cs typeface="Bernard MT Condensed"/>
              </a:rPr>
              <a:t>        of Innovation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2748AAD-9832-4D74-8551-47F381371EAC}"/>
              </a:ext>
            </a:extLst>
          </p:cNvPr>
          <p:cNvSpPr txBox="1"/>
          <p:nvPr/>
        </p:nvSpPr>
        <p:spPr>
          <a:xfrm>
            <a:off x="4648200" y="3257550"/>
            <a:ext cx="2057400" cy="13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  <a:cs typeface="Cooper Black"/>
              </a:rPr>
              <a:t>LEADERSHIP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cs typeface="Bernard MT Condensed"/>
              </a:rPr>
              <a:t>Team Vision, Mission, Culture, and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6B9E82-CF50-42D5-A005-13CD36B78AA0}"/>
              </a:ext>
            </a:extLst>
          </p:cNvPr>
          <p:cNvSpPr txBox="1"/>
          <p:nvPr/>
        </p:nvSpPr>
        <p:spPr>
          <a:xfrm>
            <a:off x="3810001" y="2647950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558EE2"/>
                </a:solidFill>
                <a:latin typeface="Arial Black" pitchFamily="34" charset="0"/>
                <a:cs typeface="Bernard MT Condensed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503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1000" y="3886200"/>
            <a:ext cx="8382000" cy="1124712"/>
          </a:xfrm>
          <a:prstGeom prst="round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" y="2495550"/>
            <a:ext cx="8382000" cy="1124712"/>
          </a:xfrm>
          <a:prstGeom prst="round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81000" y="1143000"/>
            <a:ext cx="8382000" cy="1123950"/>
          </a:xfrm>
          <a:prstGeom prst="round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4" name="Picture 13" descr="Home Off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4" y="1329247"/>
            <a:ext cx="1928813" cy="7853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43200" y="1175087"/>
            <a:ext cx="5715000" cy="1015663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COMPANY</a:t>
            </a:r>
            <a:r>
              <a:rPr lang="en-US" sz="3200" dirty="0">
                <a:solidFill>
                  <a:schemeClr val="bg1"/>
                </a:solidFill>
                <a:latin typeface="Impact" pitchFamily="34" charset="0"/>
              </a:rPr>
              <a:t> – 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Living in Harmony with Nature</a:t>
            </a:r>
            <a:endParaRPr lang="en-US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2571750"/>
            <a:ext cx="5663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BUSINESS </a:t>
            </a:r>
            <a:r>
              <a:rPr lang="en-US" sz="3200" dirty="0">
                <a:solidFill>
                  <a:schemeClr val="bg1"/>
                </a:solidFill>
                <a:latin typeface="Impact" pitchFamily="34" charset="0"/>
              </a:rPr>
              <a:t>- 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In Harmony with the Golden Rule</a:t>
            </a:r>
            <a:endParaRPr lang="en-US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9400" y="3918287"/>
            <a:ext cx="5715000" cy="1015663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PRODUCTS </a:t>
            </a:r>
            <a:r>
              <a:rPr lang="en-US" sz="3200" dirty="0">
                <a:solidFill>
                  <a:schemeClr val="bg1"/>
                </a:solidFill>
                <a:latin typeface="Impact" pitchFamily="34" charset="0"/>
              </a:rPr>
              <a:t>– 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In Harmony with Nature and Good Health</a:t>
            </a:r>
            <a:endParaRPr lang="en-US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18" name="Picture 17" descr="Rank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686052"/>
            <a:ext cx="1905000" cy="802777"/>
          </a:xfrm>
          <a:prstGeom prst="rect">
            <a:avLst/>
          </a:prstGeom>
        </p:spPr>
      </p:pic>
      <p:pic>
        <p:nvPicPr>
          <p:cNvPr id="19" name="Picture 18" descr="GetCleanStarterKi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057650"/>
            <a:ext cx="1981200" cy="800100"/>
          </a:xfrm>
          <a:prstGeom prst="rect">
            <a:avLst/>
          </a:prstGeom>
        </p:spPr>
      </p:pic>
      <p:sp>
        <p:nvSpPr>
          <p:cNvPr id="12" name="Parallelogram 11"/>
          <p:cNvSpPr/>
          <p:nvPr/>
        </p:nvSpPr>
        <p:spPr>
          <a:xfrm>
            <a:off x="0" y="0"/>
            <a:ext cx="9144000" cy="819150"/>
          </a:xfrm>
          <a:prstGeom prst="parallelogram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1.  The Perfect COMPANY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1000" y="3886200"/>
            <a:ext cx="8382000" cy="10287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81000" y="2743200"/>
            <a:ext cx="8382000" cy="10287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81000" y="1600200"/>
            <a:ext cx="8382000" cy="10287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2400" y="57150"/>
            <a:ext cx="88392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Shaklee’s FOUNDER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67000" y="1617643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1894 - Born with tuberculosis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1912  - Became a doctor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67000" y="2800350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1915 - Formulated the 1</a:t>
            </a:r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st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 Multi-vitamin in the world (Vitalized Minerals)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67000" y="3943350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1956 - Shaklee Corporation was formed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742950"/>
            <a:ext cx="8458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n w="127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Dr. Forrest C. Shaklee  -  1894-1985</a:t>
            </a:r>
          </a:p>
        </p:txBody>
      </p:sp>
      <p:pic>
        <p:nvPicPr>
          <p:cNvPr id="13" name="Picture 12" descr="Dr Shakle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57351"/>
            <a:ext cx="762000" cy="907256"/>
          </a:xfrm>
          <a:prstGeom prst="rect">
            <a:avLst/>
          </a:prstGeom>
        </p:spPr>
      </p:pic>
      <p:pic>
        <p:nvPicPr>
          <p:cNvPr id="20" name="Picture 19" descr="Screenshot (544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045" y="2800350"/>
            <a:ext cx="901355" cy="914400"/>
          </a:xfrm>
          <a:prstGeom prst="rect">
            <a:avLst/>
          </a:prstGeom>
        </p:spPr>
      </p:pic>
      <p:pic>
        <p:nvPicPr>
          <p:cNvPr id="14" name="Picture 13" descr="early-shaklee-corporation-day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943352"/>
            <a:ext cx="1800968" cy="885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70136" y="11944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ea typeface="Impact"/>
                <a:cs typeface="Impact"/>
                <a:sym typeface="Impact"/>
              </a:rPr>
              <a:t>                   </a:t>
            </a:r>
            <a:r>
              <a:rPr lang="en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ea typeface="Impact"/>
                <a:cs typeface="Impact"/>
                <a:sym typeface="Impact"/>
              </a:rPr>
              <a:t>Mission and Vision</a:t>
            </a:r>
            <a:endParaRPr sz="4800" dirty="0">
              <a:solidFill>
                <a:schemeClr val="tx1">
                  <a:lumMod val="75000"/>
                  <a:lumOff val="25000"/>
                </a:schemeClr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5" name="Google Shape;185;p31"/>
          <p:cNvSpPr txBox="1"/>
          <p:nvPr/>
        </p:nvSpPr>
        <p:spPr>
          <a:xfrm>
            <a:off x="3886200" y="1085850"/>
            <a:ext cx="5029200" cy="3788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latin typeface="Impact" pitchFamily="34" charset="0"/>
                <a:ea typeface="Impact"/>
                <a:cs typeface="Arial" pitchFamily="34" charset="0"/>
                <a:sym typeface="Impact"/>
              </a:rPr>
              <a:t>“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I w</a:t>
            </a:r>
            <a:r>
              <a:rPr lang="e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anted a company that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 </a:t>
            </a:r>
            <a:r>
              <a:rPr lang="e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would improve the lives of everyone it touched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 </a:t>
            </a:r>
            <a:r>
              <a:rPr lang="e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”</a:t>
            </a:r>
            <a:endParaRPr sz="2400" i="1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Impact"/>
              <a:cs typeface="Arial" pitchFamily="34" charset="0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i="1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Impact"/>
              <a:cs typeface="Arial" pitchFamily="34" charset="0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“Sow the seeds of happiness in others and you reap a joyful harvest.”</a:t>
            </a:r>
            <a:endParaRPr sz="2400" i="1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Impact"/>
              <a:cs typeface="Arial" pitchFamily="34" charset="0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Impact"/>
              <a:cs typeface="Arial" pitchFamily="34" charset="0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Dr. Shaklee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Impact"/>
              <a:cs typeface="Arial" pitchFamily="34" charset="0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Founder of the Shaklee Corporation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Impact"/>
              <a:cs typeface="Arial" pitchFamily="34" charset="0"/>
              <a:sym typeface="Impact"/>
            </a:endParaRPr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1" y="1143001"/>
            <a:ext cx="2895599" cy="3293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382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57150"/>
            <a:ext cx="88392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Shaklee’s FOUNDATION For Success</a:t>
            </a:r>
          </a:p>
        </p:txBody>
      </p:sp>
      <p:pic>
        <p:nvPicPr>
          <p:cNvPr id="6" name="Picture 5" descr="shaklee-h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1278"/>
            <a:ext cx="9144000" cy="3490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123950"/>
            <a:ext cx="685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Shaklee is the 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No. 1 </a:t>
            </a:r>
            <a:r>
              <a:rPr lang="en-US" sz="20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natural nutrition company in the world.  With 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over 64 years </a:t>
            </a:r>
            <a:r>
              <a:rPr lang="en-US" sz="20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of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bullet-proof history, it’s philosophy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and integrity have made it the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gold standard of the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industry.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ichael-monahan-eS4laaRa-4I-unsplash(3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" y="0"/>
            <a:ext cx="9143995" cy="5143500"/>
          </a:xfrm>
        </p:spPr>
      </p:pic>
      <p:sp>
        <p:nvSpPr>
          <p:cNvPr id="5" name="TextBox 4"/>
          <p:cNvSpPr txBox="1"/>
          <p:nvPr/>
        </p:nvSpPr>
        <p:spPr>
          <a:xfrm>
            <a:off x="0" y="11430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What do you really want for your life?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 (150)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95350"/>
            <a:ext cx="9144001" cy="4495800"/>
          </a:xfrm>
        </p:spPr>
      </p:pic>
      <p:sp>
        <p:nvSpPr>
          <p:cNvPr id="5" name="Rounded Rectangle 4"/>
          <p:cNvSpPr/>
          <p:nvPr/>
        </p:nvSpPr>
        <p:spPr>
          <a:xfrm>
            <a:off x="152400" y="57150"/>
            <a:ext cx="88392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Shaklee’s FUTURE is Assured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>
            <a:spLocks noGrp="1"/>
          </p:cNvSpPr>
          <p:nvPr>
            <p:ph type="title"/>
          </p:nvPr>
        </p:nvSpPr>
        <p:spPr>
          <a:xfrm>
            <a:off x="311700" y="19564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ea typeface="Impact"/>
                <a:cs typeface="Impact"/>
                <a:sym typeface="Impact"/>
              </a:rPr>
              <a:t>Mission and Vision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06" name="Google Shape;2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6048"/>
            <a:ext cx="4419600" cy="344690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4"/>
          <p:cNvSpPr txBox="1"/>
          <p:nvPr/>
        </p:nvSpPr>
        <p:spPr>
          <a:xfrm>
            <a:off x="4876800" y="934598"/>
            <a:ext cx="3962400" cy="3788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“We will be the strongest force on the planet for </a:t>
            </a:r>
            <a:r>
              <a:rPr lang="en" sz="2400" i="1" dirty="0">
                <a:ln w="12700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POSITIVE CHANGE </a:t>
            </a:r>
            <a:r>
              <a:rPr lang="e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when we have … 10 million members in the Shaklee family.”</a:t>
            </a:r>
            <a:endParaRPr sz="2400" i="1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Impact"/>
              <a:cs typeface="Arial" pitchFamily="34" charset="0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Impact"/>
              <a:cs typeface="Arial" pitchFamily="34" charset="0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Roger Barnett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Impact"/>
              <a:cs typeface="Arial" pitchFamily="34" charset="0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Owner, Chairman, and CEO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Impact"/>
              <a:cs typeface="Arial" pitchFamily="34" charset="0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Impact"/>
                <a:cs typeface="Arial" pitchFamily="34" charset="0"/>
                <a:sym typeface="Impact"/>
              </a:rPr>
              <a:t>Shaklee Corporation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Impact"/>
              <a:cs typeface="Arial" pitchFamily="34" charset="0"/>
              <a:sym typeface="Impac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title"/>
          </p:nvPr>
        </p:nvSpPr>
        <p:spPr>
          <a:xfrm>
            <a:off x="0" y="7036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Impact"/>
                <a:ea typeface="Impact"/>
                <a:cs typeface="Impact"/>
                <a:sym typeface="Impact"/>
              </a:rPr>
              <a:t>Shaklee the Land of </a:t>
            </a:r>
            <a:r>
              <a:rPr lang="en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rPr>
              <a:t>“AND”</a:t>
            </a:r>
            <a:endParaRPr sz="3200" b="1">
              <a:ln w="19050">
                <a:solidFill>
                  <a:schemeClr val="tx1"/>
                </a:solidFill>
                <a:prstDash val="solid"/>
              </a:ln>
              <a:solidFill>
                <a:srgbClr val="558EE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3" name="Google Shape;213;p35"/>
          <p:cNvSpPr txBox="1"/>
          <p:nvPr/>
        </p:nvSpPr>
        <p:spPr>
          <a:xfrm>
            <a:off x="0" y="432435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You can have it </a:t>
            </a:r>
            <a:r>
              <a:rPr lang="en" sz="400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latin typeface="Impact"/>
                <a:ea typeface="Impact"/>
                <a:cs typeface="Impact"/>
                <a:sym typeface="Impact"/>
              </a:rPr>
              <a:t>ALL</a:t>
            </a:r>
            <a:endParaRPr sz="2800">
              <a:ln w="19050">
                <a:solidFill>
                  <a:schemeClr val="tx1"/>
                </a:solidFill>
              </a:ln>
              <a:solidFill>
                <a:srgbClr val="558EE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14" name="Google Shape;214;p35"/>
          <p:cNvPicPr preferRelativeResize="0"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337560" y="1379982"/>
            <a:ext cx="2377440" cy="134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6233160" y="1379982"/>
            <a:ext cx="2377440" cy="134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>
            <a:picLocks noChangeAspect="1"/>
          </p:cNvPicPr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518160" y="2903982"/>
            <a:ext cx="2377440" cy="134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5"/>
          <p:cNvPicPr preferRelativeResize="0">
            <a:picLocks noChangeAspect="1"/>
          </p:cNvPicPr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3337560" y="2903982"/>
            <a:ext cx="2377440" cy="134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>
            <a:picLocks noChangeAspect="1"/>
          </p:cNvPicPr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517329" y="1384274"/>
            <a:ext cx="2378271" cy="133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3" descr="Dream Hom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2903982"/>
            <a:ext cx="2377440" cy="1344168"/>
          </a:xfrm>
          <a:prstGeom prst="rect">
            <a:avLst/>
          </a:prstGeom>
        </p:spPr>
      </p:pic>
      <p:sp>
        <p:nvSpPr>
          <p:cNvPr id="12" name="Parallelogram 11"/>
          <p:cNvSpPr/>
          <p:nvPr/>
        </p:nvSpPr>
        <p:spPr>
          <a:xfrm>
            <a:off x="0" y="0"/>
            <a:ext cx="9144000" cy="819150"/>
          </a:xfrm>
          <a:prstGeom prst="parallelogram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2.  The Perfect OPPORTUNITY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D4D825-F86D-644E-8C95-9CB65EDB6E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44" y="438150"/>
            <a:ext cx="8507356" cy="4785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A0FE34-69EF-ED4B-B23E-42C5B7B29813}"/>
              </a:ext>
            </a:extLst>
          </p:cNvPr>
          <p:cNvSpPr txBox="1"/>
          <p:nvPr/>
        </p:nvSpPr>
        <p:spPr>
          <a:xfrm>
            <a:off x="304800" y="971552"/>
            <a:ext cx="2743200" cy="1161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Possibilities with Shaklee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6200" y="57150"/>
            <a:ext cx="899160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The Perfect Compensation PLAN</a:t>
            </a:r>
          </a:p>
        </p:txBody>
      </p:sp>
      <p:sp>
        <p:nvSpPr>
          <p:cNvPr id="6" name="Oval 5"/>
          <p:cNvSpPr/>
          <p:nvPr/>
        </p:nvSpPr>
        <p:spPr>
          <a:xfrm>
            <a:off x="2438400" y="2038350"/>
            <a:ext cx="1066800" cy="3028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67600" y="742950"/>
            <a:ext cx="1295400" cy="4400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19800" y="1047750"/>
            <a:ext cx="1219200" cy="398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ck McClain\Documents\00 Shaklee\K Sow Apr 16\Screenshot (151)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514350"/>
            <a:ext cx="9117812" cy="46291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86872"/>
            <a:ext cx="9144000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400" dirty="0">
                <a:solidFill>
                  <a:srgbClr val="558EE2"/>
                </a:solidFill>
                <a:latin typeface="Arial Black" pitchFamily="34" charset="0"/>
              </a:rPr>
              <a:t>100 YEARS OF</a:t>
            </a:r>
          </a:p>
          <a:p>
            <a:pPr algn="ctr"/>
            <a:r>
              <a:rPr lang="en-US" sz="7400" dirty="0">
                <a:solidFill>
                  <a:srgbClr val="558EE2"/>
                </a:solidFill>
                <a:latin typeface="Arial Black" pitchFamily="34" charset="0"/>
              </a:rPr>
              <a:t>INNOVATION</a:t>
            </a:r>
          </a:p>
          <a:p>
            <a:pPr algn="ctr"/>
            <a:r>
              <a:rPr lang="en-US" dirty="0">
                <a:solidFill>
                  <a:srgbClr val="558EE2"/>
                </a:solidFill>
                <a:latin typeface="Impact" pitchFamily="34" charset="0"/>
              </a:rPr>
              <a:t>Over 100 years ago, Dr. Shaklee invented the multivitamin</a:t>
            </a:r>
          </a:p>
        </p:txBody>
      </p:sp>
      <p:sp>
        <p:nvSpPr>
          <p:cNvPr id="5" name="Parallelogram 4"/>
          <p:cNvSpPr/>
          <p:nvPr/>
        </p:nvSpPr>
        <p:spPr>
          <a:xfrm>
            <a:off x="0" y="0"/>
            <a:ext cx="9144000" cy="819150"/>
          </a:xfrm>
          <a:prstGeom prst="parallelogram">
            <a:avLst/>
          </a:prstGeom>
          <a:solidFill>
            <a:srgbClr val="558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3.  The Perfect PRODUCTS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ck McClain\Documents\00 Shaklee\K Sow Apr 16\Screenshot (15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44139"/>
            <a:ext cx="9144000" cy="3813611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76200" y="57150"/>
            <a:ext cx="8991600" cy="1219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PRODUCTS in harmony with nature and good health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/>
          <p:nvPr/>
        </p:nvSpPr>
        <p:spPr>
          <a:xfrm>
            <a:off x="152400" y="-57150"/>
            <a:ext cx="90303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ea typeface="Impact"/>
                <a:cs typeface="Impact"/>
                <a:sym typeface="Impact"/>
              </a:rPr>
              <a:t>THE LANDMARK STUDY – </a:t>
            </a:r>
            <a:r>
              <a:rPr lang="en" sz="3200" dirty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ea typeface="Impact"/>
                <a:cs typeface="Impact"/>
                <a:sym typeface="Impact"/>
              </a:rPr>
              <a:t>one of a kind study on </a:t>
            </a:r>
            <a:r>
              <a:rPr lang="en" sz="4000" dirty="0">
                <a:ln w="1905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  <a:ea typeface="Impact"/>
                <a:cs typeface="Impact"/>
                <a:sym typeface="Impact"/>
              </a:rPr>
              <a:t>LONG TERM SUPPLEMENT USERS</a:t>
            </a:r>
            <a:endParaRPr sz="4000">
              <a:ln w="19050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p:pic>
        <p:nvPicPr>
          <p:cNvPr id="4" name="Picture 3" descr="Screenshot (652) Cropp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10426"/>
            <a:ext cx="8610600" cy="393307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250" y="1276350"/>
            <a:ext cx="6438150" cy="37191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54;p40"/>
          <p:cNvSpPr txBox="1"/>
          <p:nvPr/>
        </p:nvSpPr>
        <p:spPr>
          <a:xfrm>
            <a:off x="152400" y="-57150"/>
            <a:ext cx="90303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ea typeface="Impact"/>
                <a:cs typeface="Impact"/>
                <a:sym typeface="Impact"/>
              </a:rPr>
              <a:t>THE LANDMARK STUDY – </a:t>
            </a:r>
            <a:r>
              <a:rPr lang="en" sz="3200" dirty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ea typeface="Impact"/>
                <a:cs typeface="Impact"/>
                <a:sym typeface="Impact"/>
              </a:rPr>
              <a:t>one of a kind study on </a:t>
            </a:r>
            <a:r>
              <a:rPr lang="en" sz="4000" dirty="0">
                <a:ln w="1905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  <a:ea typeface="Impact"/>
                <a:cs typeface="Impact"/>
                <a:sym typeface="Impact"/>
              </a:rPr>
              <a:t>LONG TERM SUPPLEMENT USERS</a:t>
            </a:r>
            <a:endParaRPr sz="4000">
              <a:ln w="19050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9AA022BB-6E5F-4F7F-9BFB-55411D017D71}"/>
                  </a:ext>
                </a:extLst>
              </p14:cNvPr>
              <p14:cNvContentPartPr/>
              <p14:nvPr/>
            </p14:nvContentPartPr>
            <p14:xfrm>
              <a:off x="4305240" y="4514310"/>
              <a:ext cx="14256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AA022BB-6E5F-4F7F-9BFB-55411D017D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1240" y="4406670"/>
                <a:ext cx="25020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D2258E29-2F1C-48A7-8CB6-72847A6EAF25}"/>
                  </a:ext>
                </a:extLst>
              </p14:cNvPr>
              <p14:cNvContentPartPr/>
              <p14:nvPr/>
            </p14:nvContentPartPr>
            <p14:xfrm>
              <a:off x="4276440" y="4499190"/>
              <a:ext cx="343440" cy="51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258E29-2F1C-48A7-8CB6-72847A6EAF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22800" y="4391190"/>
                <a:ext cx="45108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D673D110-8F42-47B7-9EBD-DC74C197B089}"/>
                  </a:ext>
                </a:extLst>
              </p14:cNvPr>
              <p14:cNvContentPartPr/>
              <p14:nvPr/>
            </p14:nvContentPartPr>
            <p14:xfrm>
              <a:off x="4524480" y="4514310"/>
              <a:ext cx="849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673D110-8F42-47B7-9EBD-DC74C197B08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70480" y="4406670"/>
                <a:ext cx="1926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xmlns="" id="{A342BAF7-0C82-4D5B-8BC4-5A0E881FEF55}"/>
                  </a:ext>
                </a:extLst>
              </p14:cNvPr>
              <p14:cNvContentPartPr/>
              <p14:nvPr/>
            </p14:nvContentPartPr>
            <p14:xfrm>
              <a:off x="4276440" y="4484430"/>
              <a:ext cx="428040" cy="30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342BAF7-0C82-4D5B-8BC4-5A0E881FEF5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6800" y="4304790"/>
                <a:ext cx="6076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xmlns="" id="{DFB791D8-E630-4605-91EE-743163AB2702}"/>
                  </a:ext>
                </a:extLst>
              </p14:cNvPr>
              <p14:cNvContentPartPr/>
              <p14:nvPr/>
            </p14:nvContentPartPr>
            <p14:xfrm>
              <a:off x="-686160" y="325719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FB791D8-E630-4605-91EE-743163AB270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776160" y="307755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xmlns="" id="{1DE01B35-505E-44B5-B572-2239F1A7030C}"/>
                  </a:ext>
                </a:extLst>
              </p14:cNvPr>
              <p14:cNvContentPartPr/>
              <p14:nvPr/>
            </p14:nvContentPartPr>
            <p14:xfrm>
              <a:off x="6684120" y="4418910"/>
              <a:ext cx="1026000" cy="211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DE01B35-505E-44B5-B572-2239F1A7030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66480" y="4382910"/>
                <a:ext cx="106164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C372D82B-8746-4969-A966-5C5751D282F0}"/>
                  </a:ext>
                </a:extLst>
              </p14:cNvPr>
              <p14:cNvContentPartPr/>
              <p14:nvPr/>
            </p14:nvContentPartPr>
            <p14:xfrm>
              <a:off x="10896480" y="419031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372D82B-8746-4969-A966-5C5751D282F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878480" y="4154310"/>
                <a:ext cx="36000" cy="7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5" y="33275"/>
            <a:ext cx="9012348" cy="507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Final-Shaklee-Logo-Rectangle-en-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3800" y="4552950"/>
            <a:ext cx="1364495" cy="43501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107588"/>
            <a:ext cx="9144001" cy="530823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3"/>
          <p:cNvSpPr txBox="1"/>
          <p:nvPr/>
        </p:nvSpPr>
        <p:spPr>
          <a:xfrm>
            <a:off x="0" y="3527475"/>
            <a:ext cx="66294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rPr>
              <a:t>Proven by Extraordinary People</a:t>
            </a:r>
            <a:endParaRPr sz="3600" b="1">
              <a:ln w="19050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" name="Picture 9" descr="Screenshot (13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733550"/>
            <a:ext cx="2388004" cy="3257550"/>
          </a:xfrm>
          <a:prstGeom prst="rect">
            <a:avLst/>
          </a:prstGeom>
        </p:spPr>
      </p:pic>
      <p:pic>
        <p:nvPicPr>
          <p:cNvPr id="2051" name="Picture 3" descr="D:\mark-kelly-hi-re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76200"/>
            <a:ext cx="2946400" cy="1657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iacheslav-bublyk-6WXbPWhT8c8-unsplas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What would it be like to have all the</a:t>
            </a:r>
          </a:p>
          <a:p>
            <a:pPr algn="ctr"/>
            <a:r>
              <a:rPr lang="en-US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Money you need and then some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988" y="2454171"/>
            <a:ext cx="8336022" cy="261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304" y="84076"/>
            <a:ext cx="1792617" cy="226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990" y="72050"/>
            <a:ext cx="4123961" cy="226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9272" y="84068"/>
            <a:ext cx="2240740" cy="2262813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4"/>
          <p:cNvSpPr txBox="1"/>
          <p:nvPr/>
        </p:nvSpPr>
        <p:spPr>
          <a:xfrm>
            <a:off x="5758800" y="2919275"/>
            <a:ext cx="2928000" cy="18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  <a:ea typeface="Impact"/>
                <a:cs typeface="Impact"/>
                <a:sym typeface="Impact"/>
              </a:rPr>
              <a:t>Proven by Extraordinary </a:t>
            </a:r>
            <a:endParaRPr sz="3600">
              <a:ln w="19050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  <a:ea typeface="Impact"/>
                <a:cs typeface="Impact"/>
                <a:sym typeface="Impact"/>
              </a:rPr>
              <a:t>People</a:t>
            </a:r>
            <a:endParaRPr sz="3600">
              <a:ln w="19050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>
            <a:spLocks noGrp="1"/>
          </p:cNvSpPr>
          <p:nvPr>
            <p:ph type="title"/>
          </p:nvPr>
        </p:nvSpPr>
        <p:spPr>
          <a:xfrm>
            <a:off x="144219" y="114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Impact"/>
                <a:ea typeface="Impact"/>
                <a:cs typeface="Impact"/>
                <a:sym typeface="Impact"/>
              </a:rPr>
              <a:t>    </a:t>
            </a:r>
            <a:r>
              <a:rPr lang="en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ea typeface="Impact"/>
                <a:cs typeface="Impact"/>
                <a:sym typeface="Impact"/>
              </a:rPr>
              <a:t>Products that are </a:t>
            </a:r>
            <a:r>
              <a:rPr lang="en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rPr>
              <a:t>GUARANTEED</a:t>
            </a:r>
            <a:endParaRPr sz="5400" dirty="0">
              <a:ln w="19050">
                <a:solidFill>
                  <a:schemeClr val="tx1"/>
                </a:solidFill>
                <a:prstDash val="solid"/>
              </a:ln>
              <a:solidFill>
                <a:srgbClr val="558EE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91" name="Google Shape;291;p4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00" y="1885950"/>
            <a:ext cx="32004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5"/>
          <p:cNvSpPr txBox="1"/>
          <p:nvPr/>
        </p:nvSpPr>
        <p:spPr>
          <a:xfrm>
            <a:off x="651631" y="932558"/>
            <a:ext cx="7786177" cy="3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rPr>
              <a:t>BETTER HEALTH</a:t>
            </a:r>
            <a:r>
              <a:rPr lang="en-US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ea typeface="Impact"/>
                <a:cs typeface="Impact"/>
                <a:sym typeface="Impact"/>
              </a:rPr>
              <a:t>in 30 days 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" name="Picture 1" descr="100-Year-500px.ic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8595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22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6200" y="57150"/>
            <a:ext cx="899160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Wellness Assessment</a:t>
            </a:r>
          </a:p>
        </p:txBody>
      </p:sp>
      <p:pic>
        <p:nvPicPr>
          <p:cNvPr id="8" name="Picture 7" descr="10 WhatProductsToUse-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742951"/>
            <a:ext cx="5766350" cy="4169660"/>
          </a:xfrm>
          <a:prstGeom prst="rect">
            <a:avLst/>
          </a:prstGeom>
        </p:spPr>
      </p:pic>
      <p:pic>
        <p:nvPicPr>
          <p:cNvPr id="9" name="Picture 8" descr="Checkl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1" y="1103505"/>
            <a:ext cx="2762075" cy="15825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1" y="3200400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</a:rPr>
              <a:t>Improve Your Health In 30 Days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16468"/>
            <a:ext cx="8534400" cy="3284082"/>
          </a:xfrm>
          <a:solidFill>
            <a:srgbClr val="558EE2"/>
          </a:solidFill>
        </p:spPr>
        <p:txBody>
          <a:bodyPr>
            <a:noAutofit/>
          </a:bodyPr>
          <a:lstStyle/>
          <a:p>
            <a:pPr marL="0" indent="0">
              <a:buClr>
                <a:schemeClr val="bg1"/>
              </a:buClr>
              <a:buSzPct val="120000"/>
              <a:buFont typeface="Wingdings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Be Part of a </a:t>
            </a:r>
            <a:r>
              <a:rPr lang="en-US" sz="3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Dynamic </a:t>
            </a:r>
            <a:r>
              <a:rPr lang="en-US" sz="36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Team</a:t>
            </a:r>
            <a:endParaRPr lang="en-US" sz="3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Impact" pitchFamily="34" charset="0"/>
              <a:cs typeface="Arial" pitchFamily="34" charset="0"/>
            </a:endParaRPr>
          </a:p>
          <a:p>
            <a:pPr marL="0" indent="0">
              <a:buClr>
                <a:schemeClr val="bg1"/>
              </a:buClr>
              <a:buSzPct val="120000"/>
              <a:buFont typeface="Wingdings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Enjoy </a:t>
            </a:r>
            <a:r>
              <a:rPr lang="en-US" sz="3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Great </a:t>
            </a:r>
            <a:r>
              <a:rPr lang="en-US" sz="36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Support</a:t>
            </a:r>
            <a:endParaRPr lang="en-US" sz="3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Impact" pitchFamily="34" charset="0"/>
              <a:cs typeface="Arial" pitchFamily="34" charset="0"/>
            </a:endParaRPr>
          </a:p>
          <a:p>
            <a:pPr marL="0" indent="0">
              <a:buClr>
                <a:schemeClr val="bg1"/>
              </a:buClr>
              <a:buSzPct val="120000"/>
              <a:buFont typeface="Wingdings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Receive </a:t>
            </a:r>
            <a:r>
              <a:rPr lang="en-US" sz="3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Proven </a:t>
            </a:r>
            <a:r>
              <a:rPr lang="en-US" sz="36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Training</a:t>
            </a:r>
            <a:endParaRPr lang="en-US" sz="3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Impact" pitchFamily="34" charset="0"/>
              <a:cs typeface="Arial" pitchFamily="34" charset="0"/>
            </a:endParaRPr>
          </a:p>
          <a:p>
            <a:pPr marL="0" indent="0">
              <a:buClr>
                <a:schemeClr val="bg1"/>
              </a:buClr>
              <a:buSzPct val="120000"/>
              <a:buFont typeface="Wingdings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Work with </a:t>
            </a:r>
            <a:r>
              <a:rPr lang="en-US" sz="36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LEADERS</a:t>
            </a:r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 </a:t>
            </a:r>
            <a:r>
              <a:rPr lang="en-US" sz="3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Who Are </a:t>
            </a:r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COMMITTED</a:t>
            </a:r>
            <a:r>
              <a:rPr lang="en-US" sz="3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 to</a:t>
            </a:r>
          </a:p>
          <a:p>
            <a:pPr marL="0" indent="0">
              <a:buClr>
                <a:schemeClr val="bg1"/>
              </a:buClr>
              <a:buSzPct val="120000"/>
              <a:buNone/>
            </a:pPr>
            <a:r>
              <a:rPr lang="en-US" sz="3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Helping</a:t>
            </a:r>
            <a:r>
              <a:rPr lang="en-US" sz="3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YOU</a:t>
            </a:r>
            <a:r>
              <a:rPr lang="en-US" sz="3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A</a:t>
            </a:r>
            <a:r>
              <a:rPr lang="en-US" sz="3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chieve</a:t>
            </a:r>
            <a:r>
              <a:rPr lang="en-US" sz="3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YOUR DREAMS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7757" y="4809351"/>
            <a:ext cx="3212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*SDFG – Shaklee Dynamic </a:t>
            </a:r>
            <a:r>
              <a:rPr lang="en-US" sz="1200" b="1">
                <a:latin typeface="Arial" pitchFamily="34" charset="0"/>
                <a:cs typeface="Arial" pitchFamily="34" charset="0"/>
              </a:rPr>
              <a:t>Family Global`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arallelogram 6"/>
          <p:cNvSpPr/>
          <p:nvPr/>
        </p:nvSpPr>
        <p:spPr>
          <a:xfrm>
            <a:off x="0" y="0"/>
            <a:ext cx="9144000" cy="819150"/>
          </a:xfrm>
          <a:prstGeom prst="parallelogram">
            <a:avLst/>
          </a:prstGeom>
          <a:solidFill>
            <a:srgbClr val="558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4.  SDFG* - The Perfect TEAM</a:t>
            </a:r>
          </a:p>
        </p:txBody>
      </p:sp>
    </p:spTree>
    <p:extLst>
      <p:ext uri="{BB962C8B-B14F-4D97-AF65-F5344CB8AC3E}">
        <p14:creationId xmlns:p14="http://schemas.microsoft.com/office/powerpoint/2010/main" val="412741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3886200"/>
            <a:ext cx="8305800" cy="1028700"/>
          </a:xfrm>
          <a:prstGeom prst="roundRect">
            <a:avLst/>
          </a:prstGeom>
          <a:solidFill>
            <a:srgbClr val="558E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2457450"/>
            <a:ext cx="8305800" cy="1094362"/>
          </a:xfrm>
          <a:prstGeom prst="roundRect">
            <a:avLst/>
          </a:prstGeom>
          <a:solidFill>
            <a:srgbClr val="558E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143000"/>
            <a:ext cx="8305800" cy="1028700"/>
          </a:xfrm>
          <a:prstGeom prst="roundRect">
            <a:avLst/>
          </a:prstGeom>
          <a:solidFill>
            <a:srgbClr val="558E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1123951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Health Assessment </a:t>
            </a:r>
            <a:r>
              <a:rPr lang="en-US" sz="3200" dirty="0">
                <a:solidFill>
                  <a:schemeClr val="bg1"/>
                </a:solidFill>
                <a:latin typeface="Impact" pitchFamily="34" charset="0"/>
              </a:rPr>
              <a:t>– 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See how the Shaklee Products can help you!</a:t>
            </a:r>
            <a:endParaRPr lang="en-US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2411074"/>
            <a:ext cx="772044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Follow Up </a:t>
            </a:r>
            <a:r>
              <a:rPr lang="en-US" sz="3200" dirty="0">
                <a:solidFill>
                  <a:schemeClr val="bg1"/>
                </a:solidFill>
                <a:latin typeface="Impact" pitchFamily="34" charset="0"/>
              </a:rPr>
              <a:t>– 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Sign up as a distributor, place your first order, and set first meeting with </a:t>
            </a:r>
            <a:r>
              <a:rPr lang="en-US" sz="2800" dirty="0" err="1">
                <a:solidFill>
                  <a:schemeClr val="bg1"/>
                </a:solidFill>
                <a:latin typeface="Impact" pitchFamily="34" charset="0"/>
              </a:rPr>
              <a:t>upline</a:t>
            </a:r>
            <a:r>
              <a:rPr lang="en-US" sz="2800" dirty="0">
                <a:solidFill>
                  <a:schemeClr val="bg1"/>
                </a:solidFill>
                <a:latin typeface="Impact" pitchFamily="34" charset="0"/>
              </a:rPr>
              <a:t> leader</a:t>
            </a:r>
            <a:endParaRPr lang="en-US" sz="3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3918288"/>
            <a:ext cx="7772400" cy="105423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New Business Leader Orientation </a:t>
            </a:r>
            <a:r>
              <a:rPr lang="en-US" sz="3200" dirty="0">
                <a:solidFill>
                  <a:schemeClr val="bg1"/>
                </a:solidFill>
                <a:latin typeface="Impact" pitchFamily="34" charset="0"/>
              </a:rPr>
              <a:t>–  Join us to ensure you start off on the right foot!</a:t>
            </a:r>
          </a:p>
        </p:txBody>
      </p:sp>
      <p:sp>
        <p:nvSpPr>
          <p:cNvPr id="10" name="Parallelogram 9"/>
          <p:cNvSpPr/>
          <p:nvPr/>
        </p:nvSpPr>
        <p:spPr>
          <a:xfrm>
            <a:off x="0" y="0"/>
            <a:ext cx="9144000" cy="819150"/>
          </a:xfrm>
          <a:prstGeom prst="parallelogram">
            <a:avLst/>
          </a:prstGeom>
          <a:solidFill>
            <a:srgbClr val="558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Your Next Steps	</a:t>
            </a:r>
          </a:p>
        </p:txBody>
      </p:sp>
    </p:spTree>
    <p:extLst>
      <p:ext uri="{BB962C8B-B14F-4D97-AF65-F5344CB8AC3E}">
        <p14:creationId xmlns:p14="http://schemas.microsoft.com/office/powerpoint/2010/main" val="3903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ck McClain\Documents\00 Shaklee\Shawn Gray\Slides to use\Screenshot (185)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4800" y="895350"/>
            <a:ext cx="55626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itchFamily="34" charset="0"/>
                <a:cs typeface="Arial" pitchFamily="34" charset="0"/>
              </a:rPr>
              <a:t>“YOUR FUTURE WILL BE EXACTLY WHAT YOU DECIDE TO MAKE IT.”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068" y="4160788"/>
            <a:ext cx="390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DR. FORREST C. SHAKLEE</a:t>
            </a:r>
          </a:p>
        </p:txBody>
      </p:sp>
    </p:spTree>
    <p:extLst>
      <p:ext uri="{BB962C8B-B14F-4D97-AF65-F5344CB8AC3E}">
        <p14:creationId xmlns:p14="http://schemas.microsoft.com/office/powerpoint/2010/main" val="262456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00100"/>
            <a:ext cx="3048000" cy="42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800" y="851946"/>
            <a:ext cx="2571798" cy="4120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 rotWithShape="1">
          <a:blip r:embed="rId5">
            <a:alphaModFix/>
          </a:blip>
          <a:srcRect l="6164"/>
          <a:stretch/>
        </p:blipFill>
        <p:spPr>
          <a:xfrm>
            <a:off x="3352800" y="762000"/>
            <a:ext cx="2920906" cy="42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What if you could Work From Home … </a:t>
            </a:r>
          </a:p>
          <a:p>
            <a:pPr algn="ctr"/>
            <a:r>
              <a:rPr lang="en-US" sz="440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or From Anywhere?</a:t>
            </a:r>
          </a:p>
        </p:txBody>
      </p:sp>
    </p:spTree>
    <p:extLst>
      <p:ext uri="{BB962C8B-B14F-4D97-AF65-F5344CB8AC3E}">
        <p14:creationId xmlns:p14="http://schemas.microsoft.com/office/powerpoint/2010/main" val="8650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ream Hom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5974"/>
          </a:xfrm>
        </p:spPr>
      </p:pic>
      <p:sp>
        <p:nvSpPr>
          <p:cNvPr id="5" name="TextBox 4"/>
          <p:cNvSpPr txBox="1"/>
          <p:nvPr/>
        </p:nvSpPr>
        <p:spPr>
          <a:xfrm>
            <a:off x="0" y="11430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What would it be like to live in your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22910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Dream Home?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050"/>
            <a:ext cx="7696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467600" y="2"/>
            <a:ext cx="1219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</a:t>
            </a:r>
          </a:p>
          <a:p>
            <a:r>
              <a:rPr lang="en-US" dirty="0">
                <a:solidFill>
                  <a:schemeClr val="bg1"/>
                </a:solidFill>
              </a:rPr>
              <a:t>X</a:t>
            </a:r>
          </a:p>
          <a:p>
            <a:r>
              <a:rPr lang="en-US" dirty="0">
                <a:solidFill>
                  <a:schemeClr val="bg1"/>
                </a:solidFill>
              </a:rPr>
              <a:t>X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71093"/>
            <a:ext cx="4343400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What would it be like to drive your </a:t>
            </a:r>
            <a:r>
              <a:rPr lang="en-US" sz="6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Dream Car?</a:t>
            </a:r>
            <a:endParaRPr lang="en-US" sz="52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558EE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9144000" cy="857250"/>
          </a:xfrm>
        </p:spPr>
        <p:txBody>
          <a:bodyPr>
            <a:noAutofit/>
          </a:bodyPr>
          <a:lstStyle/>
          <a:p>
            <a:r>
              <a:rPr lang="en-US" sz="7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558E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IF IT WERE FREE … </a:t>
            </a:r>
          </a:p>
        </p:txBody>
      </p:sp>
      <p:pic>
        <p:nvPicPr>
          <p:cNvPr id="4" name="Content Placeholder 3" descr="Screenshot (171)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541995"/>
            <a:ext cx="9144001" cy="384915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428750"/>
            <a:ext cx="6248400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Where would you go</a:t>
            </a:r>
            <a:r>
              <a:rPr kumimoji="0" lang="en-US" sz="4800" i="0" u="none" strike="noStrike" kern="1200" cap="none" spc="0" normalizeH="0" noProof="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 for your dream vacation?</a:t>
            </a:r>
            <a:endParaRPr kumimoji="0" lang="en-US" sz="4800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558EE2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FAHelpOthersBeachNoLo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8900" y="0"/>
            <a:ext cx="2705100" cy="5143500"/>
          </a:xfrm>
        </p:spPr>
      </p:pic>
      <p:pic>
        <p:nvPicPr>
          <p:cNvPr id="5" name="Picture 4" descr="Screenshot_2020-10-30 HealthyChatWeightENG pd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477000" cy="5162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333750"/>
            <a:ext cx="647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latin typeface="Impact" pitchFamily="34" charset="0"/>
              </a:rPr>
              <a:t>What would it be like to Feel Younger 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4171950"/>
            <a:ext cx="2611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latin typeface="Impact" pitchFamily="34" charset="0"/>
              </a:rPr>
              <a:t> </a:t>
            </a:r>
            <a:r>
              <a:rPr lang="en-US" sz="5400" dirty="0">
                <a:ln w="19050">
                  <a:solidFill>
                    <a:schemeClr val="tx1"/>
                  </a:solidFill>
                </a:ln>
                <a:solidFill>
                  <a:srgbClr val="558EE2"/>
                </a:solidFill>
                <a:latin typeface="Impact" pitchFamily="34" charset="0"/>
              </a:rPr>
              <a:t>Longer?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cisions-2314120_960_7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000250"/>
            <a:ext cx="4191000" cy="3143250"/>
          </a:xfrm>
          <a:prstGeom prst="rect">
            <a:avLst/>
          </a:prstGeom>
        </p:spPr>
      </p:pic>
      <p:sp>
        <p:nvSpPr>
          <p:cNvPr id="5" name="Google Shape;114;p21"/>
          <p:cNvSpPr txBox="1"/>
          <p:nvPr/>
        </p:nvSpPr>
        <p:spPr>
          <a:xfrm>
            <a:off x="304800" y="857250"/>
            <a:ext cx="8542020" cy="2400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Get a Degree - Get a Good Job</a:t>
            </a:r>
            <a:endParaRPr sz="2600" b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Impact"/>
              <a:cs typeface="Impact"/>
              <a:sym typeface="Impac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Impact"/>
              <a:buChar char="●"/>
            </a:pPr>
            <a:r>
              <a:rPr lang="en" sz="240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Teacher - $48,000</a:t>
            </a:r>
            <a:endParaRPr sz="240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Impact"/>
              <a:cs typeface="Impact"/>
              <a:sym typeface="Impac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Impact"/>
              <a:buChar char="●"/>
            </a:pPr>
            <a:r>
              <a:rPr lang="en" sz="240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Registered Nurse - $52,000</a:t>
            </a:r>
          </a:p>
          <a:p>
            <a:pPr marL="457200" lvl="0" indent="-387350">
              <a:buSzPts val="2500"/>
              <a:buFont typeface="Impact"/>
              <a:buChar char="●"/>
            </a:pPr>
            <a:r>
              <a:rPr lang="en" sz="240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Software Engineer - $98,500</a:t>
            </a: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Impact"/>
              <a:buChar char="●"/>
            </a:pPr>
            <a:r>
              <a:rPr lang="en" sz="240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Attorney - $144,000</a:t>
            </a: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Impact"/>
              <a:buChar char="●"/>
            </a:pPr>
            <a:r>
              <a:rPr lang="en" sz="2400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Surgeon - $267,000</a:t>
            </a:r>
            <a:endParaRPr lang="en" sz="260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Impact"/>
              <a:cs typeface="Impact"/>
              <a:sym typeface="Impac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</a:pPr>
            <a:endParaRPr sz="240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Impact"/>
              <a:cs typeface="Impact"/>
              <a:sym typeface="Impact"/>
            </a:endParaRPr>
          </a:p>
        </p:txBody>
      </p:sp>
      <p:sp>
        <p:nvSpPr>
          <p:cNvPr id="7" name="Parallelogram 6"/>
          <p:cNvSpPr/>
          <p:nvPr/>
        </p:nvSpPr>
        <p:spPr>
          <a:xfrm>
            <a:off x="0" y="0"/>
            <a:ext cx="9144000" cy="819150"/>
          </a:xfrm>
          <a:prstGeom prst="parallelogram">
            <a:avLst/>
          </a:prstGeom>
          <a:solidFill>
            <a:srgbClr val="558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4800" kern="0" dirty="0">
                <a:ln w="19050">
                  <a:noFill/>
                </a:ln>
                <a:solidFill>
                  <a:schemeClr val="bg1"/>
                </a:solidFill>
                <a:latin typeface="Impact"/>
                <a:ea typeface="Impact"/>
                <a:cs typeface="Impact"/>
                <a:sym typeface="Impact"/>
              </a:rPr>
              <a:t>Life is a matter of Choice</a:t>
            </a:r>
            <a:endParaRPr lang="en-US" sz="4800" dirty="0">
              <a:ln w="1905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563600"/>
            <a:ext cx="4648200" cy="1446550"/>
          </a:xfrm>
          <a:prstGeom prst="rect">
            <a:avLst/>
          </a:prstGeom>
          <a:solidFill>
            <a:srgbClr val="558EE2"/>
          </a:solidFill>
        </p:spPr>
        <p:txBody>
          <a:bodyPr wrap="square" rtlCol="0">
            <a:spAutoFit/>
          </a:bodyPr>
          <a:lstStyle/>
          <a:p>
            <a:pPr marL="457200" lvl="0" indent="-387350">
              <a:buSzPts val="2500"/>
            </a:pPr>
            <a:r>
              <a:rPr lang="en" sz="22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However</a:t>
            </a:r>
          </a:p>
          <a:p>
            <a:pPr marL="457200" lvl="0" indent="-387350">
              <a:buSzPts val="2500"/>
              <a:buFont typeface="Impact"/>
              <a:buChar char="●"/>
            </a:pPr>
            <a:r>
              <a:rPr lang="en-US" sz="22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There is an earning ceiling</a:t>
            </a:r>
          </a:p>
          <a:p>
            <a:pPr marL="457200" lvl="0" indent="-387350">
              <a:buSzPts val="2500"/>
              <a:buFont typeface="Impact"/>
              <a:buChar char="●"/>
            </a:pPr>
            <a:r>
              <a:rPr lang="en-US" sz="22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You can’t pass it on to your </a:t>
            </a:r>
          </a:p>
          <a:p>
            <a:pPr marL="457200" lvl="0" indent="-387350">
              <a:buSzPts val="2500"/>
            </a:pPr>
            <a:r>
              <a:rPr lang="en-US" sz="22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Impact"/>
                <a:cs typeface="Impact"/>
                <a:sym typeface="Impact"/>
              </a:rPr>
              <a:t>	spouse or the next generation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11002</TotalTime>
  <Words>787</Words>
  <Application>Microsoft Office PowerPoint</Application>
  <PresentationFormat>On-screen Show (16:9)</PresentationFormat>
  <Paragraphs>165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Arial Black</vt:lpstr>
      <vt:lpstr>Bernard MT Condensed</vt:lpstr>
      <vt:lpstr>Calibri</vt:lpstr>
      <vt:lpstr>Cooper Black</vt:lpstr>
      <vt:lpstr>Impact</vt:lpstr>
      <vt:lpstr>Open Sans</vt:lpstr>
      <vt:lpstr>Segoe UI Black</vt:lpstr>
      <vt:lpstr>Segoe UI Semibold</vt:lpstr>
      <vt:lpstr>Times New Roman</vt:lpstr>
      <vt:lpstr>Verlag</vt:lpstr>
      <vt:lpstr>Verlag Book</vt:lpstr>
      <vt:lpstr>Wingdings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IT WERE FREE … </vt:lpstr>
      <vt:lpstr>PowerPoint Presentation</vt:lpstr>
      <vt:lpstr>PowerPoint Presentation</vt:lpstr>
      <vt:lpstr>PowerPoint Presentation</vt:lpstr>
      <vt:lpstr>PowerPoint Presentation</vt:lpstr>
      <vt:lpstr>Choose the Right Company</vt:lpstr>
      <vt:lpstr>Finding the RIGHT BRAND PARTNER  involves answering YES to FOUR KEY QUESTIONS</vt:lpstr>
      <vt:lpstr>Shaklee was one of the first network marketing companies in the world.  Founded in 1956.</vt:lpstr>
      <vt:lpstr>PowerPoint Presentation</vt:lpstr>
      <vt:lpstr>PowerPoint Presentation</vt:lpstr>
      <vt:lpstr>PowerPoint Presentation</vt:lpstr>
      <vt:lpstr>                   Mission and Vision</vt:lpstr>
      <vt:lpstr>PowerPoint Presentation</vt:lpstr>
      <vt:lpstr>PowerPoint Presentation</vt:lpstr>
      <vt:lpstr>Mission and Vision</vt:lpstr>
      <vt:lpstr>Shaklee the Land of “AND”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Products that are GUARANTEED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Dick McClain</dc:creator>
  <cp:lastModifiedBy>Microsoft account</cp:lastModifiedBy>
  <cp:revision>431</cp:revision>
  <dcterms:created xsi:type="dcterms:W3CDTF">2020-04-20T22:47:53Z</dcterms:created>
  <dcterms:modified xsi:type="dcterms:W3CDTF">2020-12-14T17:12:44Z</dcterms:modified>
</cp:coreProperties>
</file>